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aa3d9d81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aa3d9d81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aa3d9d81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aa3d9d81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aa3d9d81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aa3d9d8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aa3d9d81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aa3d9d81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afc5919a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afc5919a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afc5919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afc5919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aa3d9d81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aa3d9d81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aa3d9d81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aa3d9d81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afc5919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afc5919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afc5919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afc5919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afcc000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afcc000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afc5919a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afc5919a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afc5919a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afc5919a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aa3d9d81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aa3d9d81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aa3d9d8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aa3d9d8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aa3d9d81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aa3d9d81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e576ce4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e576ce4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aa3d9d81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aa3d9d81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aa3d9d81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caa3d9d81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aa3d9d81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aa3d9d81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elprocus.com/construction-of-capacitor-with-work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www.tinkercad.com/things/hyBLtSn4fqw"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52600"/>
            <a:ext cx="8520600" cy="937800"/>
          </a:xfrm>
          <a:prstGeom prst="rect">
            <a:avLst/>
          </a:prstGeom>
        </p:spPr>
        <p:txBody>
          <a:bodyPr spcFirstLastPara="1" wrap="square" lIns="91425" tIns="91425" rIns="91425" bIns="91425" anchor="b" anchorCtr="0">
            <a:normAutofit fontScale="90000"/>
          </a:bodyPr>
          <a:lstStyle/>
          <a:p>
            <a:pPr marL="1371600" lvl="0" indent="0" algn="l" rtl="0">
              <a:spcBef>
                <a:spcPts val="0"/>
              </a:spcBef>
              <a:spcAft>
                <a:spcPts val="0"/>
              </a:spcAft>
              <a:buNone/>
            </a:pPr>
            <a:r>
              <a:rPr lang="en"/>
              <a:t>  </a:t>
            </a:r>
            <a:r>
              <a:rPr lang="en">
                <a:latin typeface="Comic Sans MS"/>
                <a:ea typeface="Comic Sans MS"/>
                <a:cs typeface="Comic Sans MS"/>
                <a:sym typeface="Comic Sans MS"/>
              </a:rPr>
              <a:t>DIGITAL CLOCK</a:t>
            </a:r>
            <a:endParaRPr>
              <a:latin typeface="Comic Sans MS"/>
              <a:ea typeface="Comic Sans MS"/>
              <a:cs typeface="Comic Sans MS"/>
              <a:sym typeface="Comic Sans MS"/>
            </a:endParaRPr>
          </a:p>
        </p:txBody>
      </p:sp>
      <p:sp>
        <p:nvSpPr>
          <p:cNvPr id="55" name="Google Shape;55;p13"/>
          <p:cNvSpPr txBox="1">
            <a:spLocks noGrp="1"/>
          </p:cNvSpPr>
          <p:nvPr>
            <p:ph type="subTitle" idx="1"/>
          </p:nvPr>
        </p:nvSpPr>
        <p:spPr>
          <a:xfrm>
            <a:off x="217675" y="2363250"/>
            <a:ext cx="8520600" cy="61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dirty="0"/>
              <a:t>   	        </a:t>
            </a:r>
            <a:r>
              <a:rPr lang="en" sz="2200" b="1" dirty="0">
                <a:solidFill>
                  <a:srgbClr val="000000"/>
                </a:solidFill>
                <a:latin typeface="Comic Sans MS"/>
                <a:ea typeface="Comic Sans MS"/>
                <a:cs typeface="Comic Sans MS"/>
                <a:sym typeface="Comic Sans MS"/>
              </a:rPr>
              <a:t>ARDUINO UNO &amp; 16X2 LCD DISPLAY</a:t>
            </a:r>
            <a:endParaRPr sz="2200" b="1" dirty="0">
              <a:solidFill>
                <a:srgbClr val="000000"/>
              </a:solidFill>
              <a:latin typeface="Comic Sans MS"/>
              <a:ea typeface="Comic Sans MS"/>
              <a:cs typeface="Comic Sans MS"/>
              <a:sym typeface="Comic Sans MS"/>
            </a:endParaRPr>
          </a:p>
        </p:txBody>
      </p:sp>
      <p:pic>
        <p:nvPicPr>
          <p:cNvPr id="56" name="Google Shape;56;p13"/>
          <p:cNvPicPr preferRelativeResize="0"/>
          <p:nvPr/>
        </p:nvPicPr>
        <p:blipFill>
          <a:blip r:embed="rId3">
            <a:alphaModFix/>
          </a:blip>
          <a:stretch>
            <a:fillRect/>
          </a:stretch>
        </p:blipFill>
        <p:spPr>
          <a:xfrm>
            <a:off x="2096725" y="2793325"/>
            <a:ext cx="4762500" cy="2350175"/>
          </a:xfrm>
          <a:prstGeom prst="rect">
            <a:avLst/>
          </a:prstGeom>
          <a:noFill/>
          <a:ln>
            <a:noFill/>
          </a:ln>
        </p:spPr>
      </p:pic>
      <p:sp>
        <p:nvSpPr>
          <p:cNvPr id="57" name="Google Shape;57;p13"/>
          <p:cNvSpPr txBox="1"/>
          <p:nvPr/>
        </p:nvSpPr>
        <p:spPr>
          <a:xfrm>
            <a:off x="116575" y="228300"/>
            <a:ext cx="8621700" cy="6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rPr>
              <a:t> 	 </a:t>
            </a:r>
            <a:r>
              <a:rPr lang="en" sz="2600" b="1" u="sng">
                <a:solidFill>
                  <a:schemeClr val="dk1"/>
                </a:solidFill>
              </a:rPr>
              <a:t>INDIAN INSTITUTE OF TECHNOLOGY PATNA</a:t>
            </a:r>
            <a:endParaRPr sz="2600" b="1" u="sng">
              <a:solidFill>
                <a:schemeClr val="dk1"/>
              </a:solidFill>
            </a:endParaRPr>
          </a:p>
          <a:p>
            <a:pPr marL="0" lvl="0" indent="0" algn="l" rtl="0">
              <a:spcBef>
                <a:spcPts val="0"/>
              </a:spcBef>
              <a:spcAft>
                <a:spcPts val="0"/>
              </a:spcAft>
              <a:buNone/>
            </a:pPr>
            <a:r>
              <a:rPr lang="en" sz="2600">
                <a:solidFill>
                  <a:schemeClr val="dk1"/>
                </a:solidFill>
              </a:rPr>
              <a:t>		</a:t>
            </a:r>
            <a:endParaRPr sz="2600">
              <a:solidFill>
                <a:schemeClr val="dk1"/>
              </a:solidFill>
            </a:endParaRPr>
          </a:p>
        </p:txBody>
      </p:sp>
      <p:sp>
        <p:nvSpPr>
          <p:cNvPr id="58" name="Google Shape;58;p13"/>
          <p:cNvSpPr txBox="1"/>
          <p:nvPr/>
        </p:nvSpPr>
        <p:spPr>
          <a:xfrm>
            <a:off x="102150" y="846000"/>
            <a:ext cx="8939700" cy="5949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en" sz="2200">
                <a:solidFill>
                  <a:schemeClr val="dk1"/>
                </a:solidFill>
              </a:rPr>
              <a:t>      	</a:t>
            </a:r>
            <a:r>
              <a:rPr lang="en" sz="2200" b="1">
                <a:solidFill>
                  <a:schemeClr val="dk1"/>
                </a:solidFill>
              </a:rPr>
              <a:t>CS225 - CS226 ARDUINO PROJECT</a:t>
            </a:r>
            <a:endParaRPr sz="22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body" idx="1"/>
          </p:nvPr>
        </p:nvSpPr>
        <p:spPr>
          <a:xfrm>
            <a:off x="311700" y="54275"/>
            <a:ext cx="8520600" cy="4300200"/>
          </a:xfrm>
          <a:prstGeom prst="rect">
            <a:avLst/>
          </a:prstGeom>
        </p:spPr>
        <p:txBody>
          <a:bodyPr spcFirstLastPara="1" wrap="square" lIns="91425" tIns="91425" rIns="91425" bIns="91425" anchor="t" anchorCtr="0">
            <a:normAutofit/>
          </a:bodyPr>
          <a:lstStyle/>
          <a:p>
            <a:pPr marL="0" lvl="0" indent="0" algn="l" rtl="0">
              <a:lnSpc>
                <a:spcPct val="163636"/>
              </a:lnSpc>
              <a:spcBef>
                <a:spcPts val="0"/>
              </a:spcBef>
              <a:spcAft>
                <a:spcPts val="0"/>
              </a:spcAft>
              <a:buNone/>
            </a:pPr>
            <a:r>
              <a:rPr lang="en" sz="2100" b="1" u="sng">
                <a:solidFill>
                  <a:srgbClr val="333333"/>
                </a:solidFill>
                <a:latin typeface="Comic Sans MS"/>
                <a:ea typeface="Comic Sans MS"/>
                <a:cs typeface="Comic Sans MS"/>
                <a:sym typeface="Comic Sans MS"/>
              </a:rPr>
              <a:t>Building Custom Character in LCD</a:t>
            </a:r>
            <a:r>
              <a:rPr lang="en" sz="2100" b="1">
                <a:solidFill>
                  <a:srgbClr val="333333"/>
                </a:solidFill>
                <a:latin typeface="Comic Sans MS"/>
                <a:ea typeface="Comic Sans MS"/>
                <a:cs typeface="Comic Sans MS"/>
                <a:sym typeface="Comic Sans MS"/>
              </a:rPr>
              <a:t> :</a:t>
            </a:r>
            <a:endParaRPr sz="2100" b="1">
              <a:solidFill>
                <a:srgbClr val="333333"/>
              </a:solidFill>
              <a:latin typeface="Comic Sans MS"/>
              <a:ea typeface="Comic Sans MS"/>
              <a:cs typeface="Comic Sans MS"/>
              <a:sym typeface="Comic Sans MS"/>
            </a:endParaRPr>
          </a:p>
          <a:p>
            <a:pPr marL="0" lvl="0" indent="0" algn="l" rtl="0">
              <a:lnSpc>
                <a:spcPct val="163636"/>
              </a:lnSpc>
              <a:spcBef>
                <a:spcPts val="800"/>
              </a:spcBef>
              <a:spcAft>
                <a:spcPts val="0"/>
              </a:spcAft>
              <a:buClr>
                <a:schemeClr val="dk1"/>
              </a:buClr>
              <a:buSzPts val="1100"/>
              <a:buFont typeface="Arial"/>
              <a:buNone/>
            </a:pPr>
            <a:r>
              <a:rPr lang="en" sz="1400">
                <a:solidFill>
                  <a:srgbClr val="000000"/>
                </a:solidFill>
                <a:latin typeface="Comic Sans MS"/>
                <a:ea typeface="Comic Sans MS"/>
                <a:cs typeface="Comic Sans MS"/>
                <a:sym typeface="Comic Sans MS"/>
              </a:rPr>
              <a:t>On LCD16x2 one character is made up by 5 x 8 pixel matrix. Consider that we have to design Bell shape custom character. As in diagram, we have to define pixel values, 0 for pixel OFF and 1 for Pixel ON. </a:t>
            </a:r>
            <a:r>
              <a:rPr lang="en" sz="1500">
                <a:solidFill>
                  <a:srgbClr val="000000"/>
                </a:solidFill>
                <a:highlight>
                  <a:srgbClr val="FFFFFF"/>
                </a:highlight>
                <a:latin typeface="Comic Sans MS"/>
                <a:ea typeface="Comic Sans MS"/>
                <a:cs typeface="Comic Sans MS"/>
                <a:sym typeface="Comic Sans MS"/>
              </a:rPr>
              <a:t>The final 8 values are loaded to the CGRAM one by one. The last row is usually left blank (0x00) for the cursor. If you are not using cursor then you can make use of that 8th row to get a bigger pattern.</a:t>
            </a:r>
            <a:endParaRPr sz="1600">
              <a:solidFill>
                <a:srgbClr val="000000"/>
              </a:solidFill>
              <a:latin typeface="Comic Sans MS"/>
              <a:ea typeface="Comic Sans MS"/>
              <a:cs typeface="Comic Sans MS"/>
              <a:sym typeface="Comic Sans MS"/>
            </a:endParaRPr>
          </a:p>
          <a:p>
            <a:pPr marL="0" lvl="0" indent="0" algn="l" rtl="0">
              <a:spcBef>
                <a:spcPts val="800"/>
              </a:spcBef>
              <a:spcAft>
                <a:spcPts val="1200"/>
              </a:spcAft>
              <a:buNone/>
            </a:pPr>
            <a:endParaRPr>
              <a:latin typeface="Comic Sans MS"/>
              <a:ea typeface="Comic Sans MS"/>
              <a:cs typeface="Comic Sans MS"/>
              <a:sym typeface="Comic Sans MS"/>
            </a:endParaRPr>
          </a:p>
        </p:txBody>
      </p:sp>
      <p:pic>
        <p:nvPicPr>
          <p:cNvPr id="128" name="Google Shape;128;p22"/>
          <p:cNvPicPr preferRelativeResize="0"/>
          <p:nvPr/>
        </p:nvPicPr>
        <p:blipFill>
          <a:blip r:embed="rId3">
            <a:alphaModFix/>
          </a:blip>
          <a:stretch>
            <a:fillRect/>
          </a:stretch>
        </p:blipFill>
        <p:spPr>
          <a:xfrm>
            <a:off x="311700" y="2518025"/>
            <a:ext cx="8380000" cy="233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body" idx="1"/>
          </p:nvPr>
        </p:nvSpPr>
        <p:spPr>
          <a:xfrm>
            <a:off x="311700" y="214875"/>
            <a:ext cx="8520600" cy="4807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2100" b="1" u="sng">
                <a:solidFill>
                  <a:schemeClr val="dk1"/>
                </a:solidFill>
                <a:latin typeface="Comic Sans MS"/>
                <a:ea typeface="Comic Sans MS"/>
                <a:cs typeface="Comic Sans MS"/>
                <a:sym typeface="Comic Sans MS"/>
              </a:rPr>
              <a:t>DHT11 - Temperature and Humidity Sensor</a:t>
            </a:r>
            <a:r>
              <a:rPr lang="en" sz="2100" b="1">
                <a:solidFill>
                  <a:schemeClr val="dk1"/>
                </a:solidFill>
                <a:latin typeface="Comic Sans MS"/>
                <a:ea typeface="Comic Sans MS"/>
                <a:cs typeface="Comic Sans MS"/>
                <a:sym typeface="Comic Sans MS"/>
              </a:rPr>
              <a:t> :</a:t>
            </a:r>
            <a:endParaRPr sz="2100" b="1">
              <a:solidFill>
                <a:schemeClr val="dk1"/>
              </a:solidFill>
              <a:latin typeface="Comic Sans MS"/>
              <a:ea typeface="Comic Sans MS"/>
              <a:cs typeface="Comic Sans MS"/>
              <a:sym typeface="Comic Sans MS"/>
            </a:endParaRPr>
          </a:p>
          <a:p>
            <a:pPr marL="0" lvl="0" indent="0" algn="l" rtl="0">
              <a:lnSpc>
                <a:spcPct val="105000"/>
              </a:lnSpc>
              <a:spcBef>
                <a:spcPts val="1200"/>
              </a:spcBef>
              <a:spcAft>
                <a:spcPts val="0"/>
              </a:spcAft>
              <a:buNone/>
            </a:pPr>
            <a:r>
              <a:rPr lang="en" sz="1600" b="1">
                <a:solidFill>
                  <a:schemeClr val="dk1"/>
                </a:solidFill>
                <a:latin typeface="Comic Sans MS"/>
                <a:ea typeface="Comic Sans MS"/>
                <a:cs typeface="Comic Sans MS"/>
                <a:sym typeface="Comic Sans MS"/>
              </a:rPr>
              <a:t>Temperature : </a:t>
            </a:r>
            <a:r>
              <a:rPr lang="en" sz="1500">
                <a:solidFill>
                  <a:schemeClr val="dk1"/>
                </a:solidFill>
                <a:highlight>
                  <a:srgbClr val="FFFFFF"/>
                </a:highlight>
                <a:latin typeface="Comic Sans MS"/>
                <a:ea typeface="Comic Sans MS"/>
                <a:cs typeface="Comic Sans MS"/>
                <a:sym typeface="Comic Sans MS"/>
              </a:rPr>
              <a:t>Temperature refers to how hot or cold the atmosphere is, and measured in two ways: Celsius (C) and Fahrenheit (F) usually.</a:t>
            </a:r>
            <a:endParaRPr sz="1700" b="1">
              <a:solidFill>
                <a:schemeClr val="dk1"/>
              </a:solidFill>
              <a:latin typeface="Comic Sans MS"/>
              <a:ea typeface="Comic Sans MS"/>
              <a:cs typeface="Comic Sans MS"/>
              <a:sym typeface="Comic Sans MS"/>
            </a:endParaRPr>
          </a:p>
          <a:p>
            <a:pPr marL="0" lvl="0" indent="0" algn="l" rtl="0">
              <a:lnSpc>
                <a:spcPct val="105000"/>
              </a:lnSpc>
              <a:spcBef>
                <a:spcPts val="1200"/>
              </a:spcBef>
              <a:spcAft>
                <a:spcPts val="0"/>
              </a:spcAft>
              <a:buNone/>
            </a:pPr>
            <a:r>
              <a:rPr lang="en" sz="1600" b="1">
                <a:solidFill>
                  <a:schemeClr val="dk1"/>
                </a:solidFill>
                <a:latin typeface="Comic Sans MS"/>
                <a:ea typeface="Comic Sans MS"/>
                <a:cs typeface="Comic Sans MS"/>
                <a:sym typeface="Comic Sans MS"/>
              </a:rPr>
              <a:t>Relative Humidity : </a:t>
            </a:r>
            <a:r>
              <a:rPr lang="en" sz="1600">
                <a:solidFill>
                  <a:srgbClr val="222222"/>
                </a:solidFill>
                <a:highlight>
                  <a:srgbClr val="FFFFFF"/>
                </a:highlight>
                <a:latin typeface="Comic Sans MS"/>
                <a:ea typeface="Comic Sans MS"/>
                <a:cs typeface="Comic Sans MS"/>
                <a:sym typeface="Comic Sans MS"/>
              </a:rPr>
              <a:t>Relative humidity is given as a percentage and tells you how close the air is to being saturated with water vapour.</a:t>
            </a:r>
            <a:endParaRPr sz="1600" b="1">
              <a:solidFill>
                <a:schemeClr val="dk1"/>
              </a:solidFill>
              <a:latin typeface="Comic Sans MS"/>
              <a:ea typeface="Comic Sans MS"/>
              <a:cs typeface="Comic Sans MS"/>
              <a:sym typeface="Comic Sans MS"/>
            </a:endParaRPr>
          </a:p>
          <a:p>
            <a:pPr marL="0" lvl="0" indent="0" algn="l" rtl="0">
              <a:lnSpc>
                <a:spcPct val="105000"/>
              </a:lnSpc>
              <a:spcBef>
                <a:spcPts val="1200"/>
              </a:spcBef>
              <a:spcAft>
                <a:spcPts val="0"/>
              </a:spcAft>
              <a:buClr>
                <a:schemeClr val="dk1"/>
              </a:buClr>
              <a:buSzPts val="1100"/>
              <a:buFont typeface="Arial"/>
              <a:buNone/>
            </a:pPr>
            <a:r>
              <a:rPr lang="en" sz="1600">
                <a:solidFill>
                  <a:srgbClr val="000000"/>
                </a:solidFill>
                <a:highlight>
                  <a:srgbClr val="FFFFFF"/>
                </a:highlight>
                <a:latin typeface="Comic Sans MS"/>
                <a:ea typeface="Comic Sans MS"/>
                <a:cs typeface="Comic Sans MS"/>
                <a:sym typeface="Comic Sans MS"/>
              </a:rPr>
              <a:t>                       DHT11 is a Humidity and Temperature Sensor, which generates calibrated digital output. DHT11 can be interface with any microcontroller like Arduino, Raspberry Pi, etc. and get instantaneous results. DHT11 is a low cost humidity and temperature sensor which provides high reliability and long term stability. It uses a capacitive humidity sensor and a thermistor to measure the surrounding air, and outputs a digital signal on the data pin (no analog input pins needed). This module makes is easy to connect the DHT11 sensor to an Arduino or microcontroller as includes the pull up resistor required to use the sensor. Only three connections are required to be made to use the sensor - Vcc, Gnd and Output. It has high reliability and excellent long-term stability, and temperature &amp; humidity sensing technology.</a:t>
            </a:r>
            <a:endParaRPr sz="1600">
              <a:solidFill>
                <a:srgbClr val="000000"/>
              </a:solidFill>
              <a:highlight>
                <a:srgbClr val="FFFFFF"/>
              </a:highlight>
              <a:latin typeface="Comic Sans MS"/>
              <a:ea typeface="Comic Sans MS"/>
              <a:cs typeface="Comic Sans MS"/>
              <a:sym typeface="Comic Sans MS"/>
            </a:endParaRPr>
          </a:p>
          <a:p>
            <a:pPr marL="0" lvl="0" indent="0" algn="l" rtl="0">
              <a:lnSpc>
                <a:spcPct val="105000"/>
              </a:lnSpc>
              <a:spcBef>
                <a:spcPts val="800"/>
              </a:spcBef>
              <a:spcAft>
                <a:spcPts val="1200"/>
              </a:spcAft>
              <a:buNone/>
            </a:pPr>
            <a:endParaRPr sz="1500" b="1">
              <a:solidFill>
                <a:schemeClr val="dk1"/>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217675" y="241725"/>
            <a:ext cx="8520600" cy="46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000000"/>
                </a:solidFill>
                <a:highlight>
                  <a:srgbClr val="FFFFFF"/>
                </a:highlight>
                <a:latin typeface="Comic Sans MS"/>
                <a:ea typeface="Comic Sans MS"/>
                <a:cs typeface="Comic Sans MS"/>
                <a:sym typeface="Comic Sans MS"/>
              </a:rPr>
              <a:t>Specifications:-</a:t>
            </a:r>
            <a:endParaRPr sz="1600" b="1">
              <a:solidFill>
                <a:srgbClr val="000000"/>
              </a:solidFill>
              <a:highlight>
                <a:srgbClr val="FFFFFF"/>
              </a:highlight>
              <a:latin typeface="Comic Sans MS"/>
              <a:ea typeface="Comic Sans MS"/>
              <a:cs typeface="Comic Sans MS"/>
              <a:sym typeface="Comic Sans MS"/>
            </a:endParaRPr>
          </a:p>
          <a:p>
            <a:pPr marL="457200" lvl="0" indent="-330200" algn="l" rtl="0">
              <a:spcBef>
                <a:spcPts val="80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Power Supply： 3.3~5.5V DC</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Output： 4 pin single row</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Measurement Range： Humidity 20-90%RH， Temperature 0~50℃</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Accuracy： Humidity +-5%RH， Temperature +-2℃</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Resolution： Humidity 1%RH， Temperature 1℃</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Interchangeability： Fully Interchangeable</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Long-Term Stability： &lt;±1%RH/year</a:t>
            </a:r>
            <a:endParaRPr sz="1600">
              <a:solidFill>
                <a:srgbClr val="000000"/>
              </a:solidFill>
              <a:highlight>
                <a:srgbClr val="FFFFFF"/>
              </a:highlight>
              <a:latin typeface="Comic Sans MS"/>
              <a:ea typeface="Comic Sans MS"/>
              <a:cs typeface="Comic Sans MS"/>
              <a:sym typeface="Comic Sans MS"/>
            </a:endParaRPr>
          </a:p>
          <a:p>
            <a:pPr marL="0" lvl="0" indent="0" algn="l" rtl="0">
              <a:spcBef>
                <a:spcPts val="800"/>
              </a:spcBef>
              <a:spcAft>
                <a:spcPts val="0"/>
              </a:spcAft>
              <a:buClr>
                <a:schemeClr val="dk1"/>
              </a:buClr>
              <a:buSzPts val="1100"/>
              <a:buFont typeface="Arial"/>
              <a:buNone/>
            </a:pPr>
            <a:endParaRPr sz="1600">
              <a:solidFill>
                <a:srgbClr val="000000"/>
              </a:solidFill>
              <a:highlight>
                <a:srgbClr val="FFFFFF"/>
              </a:highlight>
              <a:latin typeface="Comic Sans MS"/>
              <a:ea typeface="Comic Sans MS"/>
              <a:cs typeface="Comic Sans MS"/>
              <a:sym typeface="Comic Sans MS"/>
            </a:endParaRPr>
          </a:p>
          <a:p>
            <a:pPr marL="0" lvl="0" indent="0" algn="l" rtl="0">
              <a:spcBef>
                <a:spcPts val="800"/>
              </a:spcBef>
              <a:spcAft>
                <a:spcPts val="0"/>
              </a:spcAft>
              <a:buClr>
                <a:schemeClr val="dk1"/>
              </a:buClr>
              <a:buSzPts val="1100"/>
              <a:buFont typeface="Arial"/>
              <a:buNone/>
            </a:pPr>
            <a:r>
              <a:rPr lang="en" sz="1600" b="1">
                <a:solidFill>
                  <a:srgbClr val="000000"/>
                </a:solidFill>
                <a:highlight>
                  <a:srgbClr val="FFFFFF"/>
                </a:highlight>
                <a:latin typeface="Comic Sans MS"/>
                <a:ea typeface="Comic Sans MS"/>
                <a:cs typeface="Comic Sans MS"/>
                <a:sym typeface="Comic Sans MS"/>
              </a:rPr>
              <a:t>Pin Description:-</a:t>
            </a:r>
            <a:endParaRPr sz="1600" b="1">
              <a:solidFill>
                <a:srgbClr val="000000"/>
              </a:solidFill>
              <a:highlight>
                <a:srgbClr val="FFFFFF"/>
              </a:highlight>
              <a:latin typeface="Comic Sans MS"/>
              <a:ea typeface="Comic Sans MS"/>
              <a:cs typeface="Comic Sans MS"/>
              <a:sym typeface="Comic Sans MS"/>
            </a:endParaRPr>
          </a:p>
          <a:p>
            <a:pPr marL="457200" lvl="0" indent="-330200" algn="l" rtl="0">
              <a:spcBef>
                <a:spcPts val="80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Pin 1:     Power +Ve (3.3VDC to 5.5VDC)</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Pin 2:     Serial Data Output</a:t>
            </a:r>
            <a:endParaRPr sz="1600">
              <a:solidFill>
                <a:srgbClr val="000000"/>
              </a:solidFill>
              <a:highlight>
                <a:srgbClr val="FFFFFF"/>
              </a:highlight>
              <a:latin typeface="Comic Sans MS"/>
              <a:ea typeface="Comic Sans MS"/>
              <a:cs typeface="Comic Sans MS"/>
              <a:sym typeface="Comic Sans MS"/>
            </a:endParaRPr>
          </a:p>
          <a:p>
            <a:pPr marL="457200" lvl="0" indent="-330200" algn="l" rtl="0">
              <a:spcBef>
                <a:spcPts val="0"/>
              </a:spcBef>
              <a:spcAft>
                <a:spcPts val="0"/>
              </a:spcAft>
              <a:buClr>
                <a:srgbClr val="000000"/>
              </a:buClr>
              <a:buSzPts val="1600"/>
              <a:buFont typeface="Comic Sans MS"/>
              <a:buChar char="●"/>
            </a:pPr>
            <a:r>
              <a:rPr lang="en" sz="1600">
                <a:solidFill>
                  <a:srgbClr val="000000"/>
                </a:solidFill>
                <a:highlight>
                  <a:srgbClr val="FFFFFF"/>
                </a:highlight>
                <a:latin typeface="Comic Sans MS"/>
                <a:ea typeface="Comic Sans MS"/>
                <a:cs typeface="Comic Sans MS"/>
                <a:sym typeface="Comic Sans MS"/>
              </a:rPr>
              <a:t>Pin 3:     Power Ground or Power –Ve</a:t>
            </a:r>
            <a:endParaRPr sz="1600">
              <a:solidFill>
                <a:srgbClr val="000000"/>
              </a:solidFill>
              <a:highlight>
                <a:srgbClr val="FFFFFF"/>
              </a:highlight>
              <a:latin typeface="Comic Sans MS"/>
              <a:ea typeface="Comic Sans MS"/>
              <a:cs typeface="Comic Sans MS"/>
              <a:sym typeface="Comic Sans MS"/>
            </a:endParaRPr>
          </a:p>
          <a:p>
            <a:pPr marL="0" lvl="0" indent="0" algn="l" rtl="0">
              <a:spcBef>
                <a:spcPts val="800"/>
              </a:spcBef>
              <a:spcAft>
                <a:spcPts val="1200"/>
              </a:spcAft>
              <a:buNone/>
            </a:pPr>
            <a:endParaRPr sz="2500">
              <a:solidFill>
                <a:srgbClr val="000000"/>
              </a:solidFill>
              <a:latin typeface="Comic Sans MS"/>
              <a:ea typeface="Comic Sans MS"/>
              <a:cs typeface="Comic Sans MS"/>
              <a:sym typeface="Comic Sans MS"/>
            </a:endParaRPr>
          </a:p>
        </p:txBody>
      </p:sp>
      <p:pic>
        <p:nvPicPr>
          <p:cNvPr id="139" name="Google Shape;139;p24"/>
          <p:cNvPicPr preferRelativeResize="0"/>
          <p:nvPr/>
        </p:nvPicPr>
        <p:blipFill rotWithShape="1">
          <a:blip r:embed="rId3">
            <a:alphaModFix/>
          </a:blip>
          <a:srcRect l="9192" t="21405" r="11837" b="22718"/>
          <a:stretch/>
        </p:blipFill>
        <p:spPr>
          <a:xfrm>
            <a:off x="4754050" y="2484450"/>
            <a:ext cx="4297427" cy="1974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body" idx="1"/>
          </p:nvPr>
        </p:nvSpPr>
        <p:spPr>
          <a:xfrm>
            <a:off x="311700" y="48575"/>
            <a:ext cx="8520600" cy="50949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Clr>
                <a:schemeClr val="dk1"/>
              </a:buClr>
              <a:buSzPts val="852"/>
              <a:buFont typeface="Arial"/>
              <a:buNone/>
            </a:pPr>
            <a:r>
              <a:rPr lang="en" sz="1478" b="1" u="sng">
                <a:solidFill>
                  <a:srgbClr val="000000"/>
                </a:solidFill>
                <a:highlight>
                  <a:srgbClr val="FFFFFF"/>
                </a:highlight>
                <a:latin typeface="Comic Sans MS"/>
                <a:ea typeface="Comic Sans MS"/>
                <a:cs typeface="Comic Sans MS"/>
                <a:sym typeface="Comic Sans MS"/>
              </a:rPr>
              <a:t>Working Principle of DHT11 Sensor</a:t>
            </a:r>
            <a:r>
              <a:rPr lang="en" sz="1478" b="1">
                <a:solidFill>
                  <a:srgbClr val="000000"/>
                </a:solidFill>
                <a:highlight>
                  <a:srgbClr val="FFFFFF"/>
                </a:highlight>
                <a:latin typeface="Comic Sans MS"/>
                <a:ea typeface="Comic Sans MS"/>
                <a:cs typeface="Comic Sans MS"/>
                <a:sym typeface="Comic Sans MS"/>
              </a:rPr>
              <a:t> :</a:t>
            </a:r>
            <a:endParaRPr sz="1478" b="1">
              <a:solidFill>
                <a:srgbClr val="000000"/>
              </a:solidFill>
              <a:highlight>
                <a:srgbClr val="FFFFFF"/>
              </a:highlight>
              <a:latin typeface="Comic Sans MS"/>
              <a:ea typeface="Comic Sans MS"/>
              <a:cs typeface="Comic Sans MS"/>
              <a:sym typeface="Comic Sans MS"/>
            </a:endParaRPr>
          </a:p>
          <a:p>
            <a:pPr marL="0" lvl="0" indent="0" algn="just" rtl="0">
              <a:lnSpc>
                <a:spcPct val="182500"/>
              </a:lnSpc>
              <a:spcBef>
                <a:spcPts val="1200"/>
              </a:spcBef>
              <a:spcAft>
                <a:spcPts val="0"/>
              </a:spcAft>
              <a:buClr>
                <a:schemeClr val="dk1"/>
              </a:buClr>
              <a:buSzPts val="852"/>
              <a:buFont typeface="Arial"/>
              <a:buNone/>
            </a:pPr>
            <a:r>
              <a:rPr lang="en" sz="1146">
                <a:solidFill>
                  <a:srgbClr val="000000"/>
                </a:solidFill>
                <a:highlight>
                  <a:srgbClr val="FFFFFF"/>
                </a:highlight>
                <a:latin typeface="Comic Sans MS"/>
                <a:ea typeface="Comic Sans MS"/>
                <a:cs typeface="Comic Sans MS"/>
                <a:sym typeface="Comic Sans MS"/>
              </a:rPr>
              <a:t>                 </a:t>
            </a:r>
            <a:r>
              <a:rPr lang="en" sz="1250">
                <a:solidFill>
                  <a:srgbClr val="000000"/>
                </a:solidFill>
                <a:highlight>
                  <a:srgbClr val="FFFFFF"/>
                </a:highlight>
                <a:latin typeface="Comic Sans MS"/>
                <a:ea typeface="Comic Sans MS"/>
                <a:cs typeface="Comic Sans MS"/>
                <a:sym typeface="Comic Sans MS"/>
              </a:rPr>
              <a:t>DHT11 sensor consists of a capacitive humidity sensing element and a thermistor for sensing temperature.  The humidity sensing </a:t>
            </a:r>
            <a:r>
              <a:rPr lang="en" sz="1250">
                <a:solidFill>
                  <a:srgbClr val="000000"/>
                </a:solidFill>
                <a:highlight>
                  <a:srgbClr val="FFFFFF"/>
                </a:highlight>
                <a:uFill>
                  <a:noFill/>
                </a:uFill>
                <a:latin typeface="Comic Sans MS"/>
                <a:ea typeface="Comic Sans MS"/>
                <a:cs typeface="Comic Sans MS"/>
                <a:sym typeface="Comic Sans MS"/>
                <a:hlinkClick r:id="rId3">
                  <a:extLst>
                    <a:ext uri="{A12FA001-AC4F-418D-AE19-62706E023703}">
                      <ahyp:hlinkClr xmlns:ahyp="http://schemas.microsoft.com/office/drawing/2018/hyperlinkcolor" val="tx"/>
                    </a:ext>
                  </a:extLst>
                </a:hlinkClick>
              </a:rPr>
              <a:t>capacitor</a:t>
            </a:r>
            <a:r>
              <a:rPr lang="en" sz="1250">
                <a:solidFill>
                  <a:srgbClr val="000000"/>
                </a:solidFill>
                <a:highlight>
                  <a:srgbClr val="FFFFFF"/>
                </a:highlight>
                <a:latin typeface="Comic Sans MS"/>
                <a:ea typeface="Comic Sans MS"/>
                <a:cs typeface="Comic Sans MS"/>
                <a:sym typeface="Comic Sans MS"/>
              </a:rPr>
              <a:t> has two electrodes with a moisture holding substrate as a dielectric between them. Change in the capacitance value occurs with the change in humidity levels. The IC measure, process this changed resistance values and change them into digital form.</a:t>
            </a:r>
            <a:endParaRPr sz="1250">
              <a:solidFill>
                <a:srgbClr val="000000"/>
              </a:solidFill>
              <a:highlight>
                <a:srgbClr val="FFFFFF"/>
              </a:highlight>
              <a:latin typeface="Comic Sans MS"/>
              <a:ea typeface="Comic Sans MS"/>
              <a:cs typeface="Comic Sans MS"/>
              <a:sym typeface="Comic Sans MS"/>
            </a:endParaRPr>
          </a:p>
          <a:p>
            <a:pPr marL="0" lvl="0" indent="0" algn="just" rtl="0">
              <a:lnSpc>
                <a:spcPct val="182500"/>
              </a:lnSpc>
              <a:spcBef>
                <a:spcPts val="1800"/>
              </a:spcBef>
              <a:spcAft>
                <a:spcPts val="0"/>
              </a:spcAft>
              <a:buClr>
                <a:schemeClr val="dk1"/>
              </a:buClr>
              <a:buSzPts val="852"/>
              <a:buFont typeface="Arial"/>
              <a:buNone/>
            </a:pPr>
            <a:r>
              <a:rPr lang="en" sz="1250">
                <a:solidFill>
                  <a:srgbClr val="000000"/>
                </a:solidFill>
                <a:highlight>
                  <a:srgbClr val="FFFFFF"/>
                </a:highlight>
                <a:latin typeface="Comic Sans MS"/>
                <a:ea typeface="Comic Sans MS"/>
                <a:cs typeface="Comic Sans MS"/>
                <a:sym typeface="Comic Sans MS"/>
              </a:rPr>
              <a:t>                    For measuring temperature this sensor uses a Negative Temperature coefficient thermistor, which causes a decrease in its resistance value with increase in temperature. To get larger resistance value even for the smallest change in temperature, this sensor is usually made up of semiconductor ceramics or polymers.</a:t>
            </a:r>
            <a:endParaRPr sz="1250">
              <a:solidFill>
                <a:srgbClr val="000000"/>
              </a:solidFill>
              <a:highlight>
                <a:srgbClr val="FFFFFF"/>
              </a:highlight>
              <a:latin typeface="Comic Sans MS"/>
              <a:ea typeface="Comic Sans MS"/>
              <a:cs typeface="Comic Sans MS"/>
              <a:sym typeface="Comic Sans MS"/>
            </a:endParaRPr>
          </a:p>
          <a:p>
            <a:pPr marL="0" lvl="0" indent="0" algn="just" rtl="0">
              <a:lnSpc>
                <a:spcPct val="182500"/>
              </a:lnSpc>
              <a:spcBef>
                <a:spcPts val="1800"/>
              </a:spcBef>
              <a:spcAft>
                <a:spcPts val="0"/>
              </a:spcAft>
              <a:buClr>
                <a:schemeClr val="dk1"/>
              </a:buClr>
              <a:buSzPts val="852"/>
              <a:buFont typeface="Arial"/>
              <a:buNone/>
            </a:pPr>
            <a:r>
              <a:rPr lang="en" sz="1250">
                <a:solidFill>
                  <a:srgbClr val="000000"/>
                </a:solidFill>
                <a:highlight>
                  <a:srgbClr val="FFFFFF"/>
                </a:highlight>
                <a:latin typeface="Comic Sans MS"/>
                <a:ea typeface="Comic Sans MS"/>
                <a:cs typeface="Comic Sans MS"/>
                <a:sym typeface="Comic Sans MS"/>
              </a:rPr>
              <a:t>                   The temperature range of DHT11 is from 0 to 50 degree Celsius with a 2-degree accuracy. Humidity range of this sensor is from 20 to 80% with 5% accuracy. The sampling rate of this sensor is 1Hz .i.e. it gives one reading for every second.  DHT11 is small in size with operating voltage from 3 to 5 volts. The maximum current used while measuring is 2.5mA.</a:t>
            </a:r>
            <a:endParaRPr sz="1250">
              <a:solidFill>
                <a:srgbClr val="000000"/>
              </a:solidFill>
              <a:highlight>
                <a:srgbClr val="FFFFFF"/>
              </a:highlight>
              <a:latin typeface="Comic Sans MS"/>
              <a:ea typeface="Comic Sans MS"/>
              <a:cs typeface="Comic Sans MS"/>
              <a:sym typeface="Comic Sans MS"/>
            </a:endParaRPr>
          </a:p>
          <a:p>
            <a:pPr marL="0" lvl="0" indent="0" algn="l" rtl="0">
              <a:spcBef>
                <a:spcPts val="1800"/>
              </a:spcBef>
              <a:spcAft>
                <a:spcPts val="1200"/>
              </a:spcAft>
              <a:buSzPts val="852"/>
              <a:buNone/>
            </a:pPr>
            <a:endParaRPr sz="1695">
              <a:solidFill>
                <a:srgbClr val="000000"/>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body" idx="1"/>
          </p:nvPr>
        </p:nvSpPr>
        <p:spPr>
          <a:xfrm>
            <a:off x="311700" y="125"/>
            <a:ext cx="8520600" cy="5143500"/>
          </a:xfrm>
          <a:prstGeom prst="rect">
            <a:avLst/>
          </a:prstGeom>
        </p:spPr>
        <p:txBody>
          <a:bodyPr spcFirstLastPara="1" wrap="square" lIns="91425" tIns="91425" rIns="91425" bIns="91425" anchor="t" anchorCtr="0">
            <a:normAutofit/>
          </a:bodyPr>
          <a:lstStyle/>
          <a:p>
            <a:pPr marL="0" lvl="0" indent="0" algn="l" rtl="0">
              <a:lnSpc>
                <a:spcPct val="75000"/>
              </a:lnSpc>
              <a:spcBef>
                <a:spcPts val="0"/>
              </a:spcBef>
              <a:spcAft>
                <a:spcPts val="0"/>
              </a:spcAft>
              <a:buNone/>
            </a:pPr>
            <a:r>
              <a:rPr lang="en" sz="1700" b="1" u="sng">
                <a:solidFill>
                  <a:srgbClr val="000000"/>
                </a:solidFill>
                <a:latin typeface="Comic Sans MS"/>
                <a:ea typeface="Comic Sans MS"/>
                <a:cs typeface="Comic Sans MS"/>
                <a:sym typeface="Comic Sans MS"/>
              </a:rPr>
              <a:t>Piezo Buzzer Working Principle</a:t>
            </a:r>
            <a:r>
              <a:rPr lang="en" sz="1700" b="1">
                <a:solidFill>
                  <a:srgbClr val="000000"/>
                </a:solidFill>
                <a:latin typeface="Comic Sans MS"/>
                <a:ea typeface="Comic Sans MS"/>
                <a:cs typeface="Comic Sans MS"/>
                <a:sym typeface="Comic Sans MS"/>
              </a:rPr>
              <a:t> :</a:t>
            </a:r>
            <a:endParaRPr sz="1700" b="1">
              <a:solidFill>
                <a:srgbClr val="000000"/>
              </a:solidFill>
              <a:latin typeface="Comic Sans MS"/>
              <a:ea typeface="Comic Sans MS"/>
              <a:cs typeface="Comic Sans MS"/>
              <a:sym typeface="Comic Sans MS"/>
            </a:endParaRPr>
          </a:p>
          <a:p>
            <a:pPr marL="0" lvl="0" indent="0" algn="l" rtl="0">
              <a:lnSpc>
                <a:spcPct val="75000"/>
              </a:lnSpc>
              <a:spcBef>
                <a:spcPts val="1200"/>
              </a:spcBef>
              <a:spcAft>
                <a:spcPts val="0"/>
              </a:spcAft>
              <a:buNone/>
            </a:pPr>
            <a:r>
              <a:rPr lang="en" sz="1500">
                <a:solidFill>
                  <a:srgbClr val="222222"/>
                </a:solidFill>
                <a:highlight>
                  <a:srgbClr val="FFFFFF"/>
                </a:highlight>
                <a:latin typeface="Comic Sans MS"/>
                <a:ea typeface="Comic Sans MS"/>
                <a:cs typeface="Comic Sans MS"/>
                <a:sym typeface="Comic Sans MS"/>
              </a:rPr>
              <a:t>                                   The piezoelectric buzzer uses the piezoelectric effect of the piezoelectric ceramics and uses the pulse current to drive the vibration of the metal plate to generate sound. Piezoelectric buzzer is mainly composed of multi-resonator, piezoelectric plate, impedance matcher, resonance box, housing, etc. Some of the piezoelectric buzzers are also equipped with light-emitting diodes. </a:t>
            </a: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45720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914400" lvl="0" indent="0" algn="l" rtl="0">
              <a:lnSpc>
                <a:spcPct val="75000"/>
              </a:lnSpc>
              <a:spcBef>
                <a:spcPts val="1200"/>
              </a:spcBef>
              <a:spcAft>
                <a:spcPts val="0"/>
              </a:spcAft>
              <a:buNone/>
            </a:pPr>
            <a:endParaRPr sz="1500">
              <a:solidFill>
                <a:srgbClr val="222222"/>
              </a:solidFill>
              <a:highlight>
                <a:srgbClr val="FFFFFF"/>
              </a:highlight>
              <a:latin typeface="Comic Sans MS"/>
              <a:ea typeface="Comic Sans MS"/>
              <a:cs typeface="Comic Sans MS"/>
              <a:sym typeface="Comic Sans MS"/>
            </a:endParaRPr>
          </a:p>
          <a:p>
            <a:pPr marL="0" lvl="0" indent="0" algn="l" rtl="0">
              <a:lnSpc>
                <a:spcPct val="75000"/>
              </a:lnSpc>
              <a:spcBef>
                <a:spcPts val="1200"/>
              </a:spcBef>
              <a:spcAft>
                <a:spcPts val="1200"/>
              </a:spcAft>
              <a:buNone/>
            </a:pPr>
            <a:r>
              <a:rPr lang="en" sz="1500">
                <a:solidFill>
                  <a:srgbClr val="222222"/>
                </a:solidFill>
                <a:highlight>
                  <a:srgbClr val="FFFFFF"/>
                </a:highlight>
                <a:latin typeface="Comic Sans MS"/>
                <a:ea typeface="Comic Sans MS"/>
                <a:cs typeface="Comic Sans MS"/>
                <a:sym typeface="Comic Sans MS"/>
              </a:rPr>
              <a:t>                              The multi-resonator consists of transistors or integrated circuits. When the power supply is switched on (1.5~15V DC operating voltage), the multi-resonator oscillates and outputs 1.5~2.5kHz audio signal. The impedance matcher pushes the piezoelectric plate to generate sound. The piezoelectric plate is made of lead zirconate titanate or lead magnesium niobate piezoelectric ceramic, and silver electrodes are plated on both sides of the ceramic sheet. After being polarized and aged, the silver electrodes are bonded together with brass or stainless steel sheets.</a:t>
            </a:r>
            <a:endParaRPr sz="1500">
              <a:solidFill>
                <a:srgbClr val="222222"/>
              </a:solidFill>
              <a:highlight>
                <a:srgbClr val="FFFFFF"/>
              </a:highlight>
              <a:latin typeface="Comic Sans MS"/>
              <a:ea typeface="Comic Sans MS"/>
              <a:cs typeface="Comic Sans MS"/>
              <a:sym typeface="Comic Sans MS"/>
            </a:endParaRPr>
          </a:p>
        </p:txBody>
      </p:sp>
      <p:pic>
        <p:nvPicPr>
          <p:cNvPr id="150" name="Google Shape;150;p26"/>
          <p:cNvPicPr preferRelativeResize="0"/>
          <p:nvPr/>
        </p:nvPicPr>
        <p:blipFill>
          <a:blip r:embed="rId3">
            <a:alphaModFix/>
          </a:blip>
          <a:stretch>
            <a:fillRect/>
          </a:stretch>
        </p:blipFill>
        <p:spPr>
          <a:xfrm>
            <a:off x="3276775" y="1504100"/>
            <a:ext cx="4727201" cy="1987550"/>
          </a:xfrm>
          <a:prstGeom prst="rect">
            <a:avLst/>
          </a:prstGeom>
          <a:noFill/>
          <a:ln>
            <a:noFill/>
          </a:ln>
        </p:spPr>
      </p:pic>
      <p:pic>
        <p:nvPicPr>
          <p:cNvPr id="151" name="Google Shape;151;p26"/>
          <p:cNvPicPr preferRelativeResize="0"/>
          <p:nvPr/>
        </p:nvPicPr>
        <p:blipFill>
          <a:blip r:embed="rId4">
            <a:alphaModFix/>
          </a:blip>
          <a:stretch>
            <a:fillRect/>
          </a:stretch>
        </p:blipFill>
        <p:spPr>
          <a:xfrm>
            <a:off x="1233750" y="1759250"/>
            <a:ext cx="1317875" cy="116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body" idx="1"/>
          </p:nvPr>
        </p:nvSpPr>
        <p:spPr>
          <a:xfrm>
            <a:off x="311700" y="134300"/>
            <a:ext cx="8520600" cy="4794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2000" b="1" u="sng">
                <a:solidFill>
                  <a:srgbClr val="000000"/>
                </a:solidFill>
                <a:latin typeface="Comic Sans MS"/>
                <a:ea typeface="Comic Sans MS"/>
                <a:cs typeface="Comic Sans MS"/>
                <a:sym typeface="Comic Sans MS"/>
              </a:rPr>
              <a:t>Online Simulation</a:t>
            </a:r>
            <a:r>
              <a:rPr lang="en" sz="2000" b="1">
                <a:solidFill>
                  <a:srgbClr val="000000"/>
                </a:solidFill>
                <a:latin typeface="Comic Sans MS"/>
                <a:ea typeface="Comic Sans MS"/>
                <a:cs typeface="Comic Sans MS"/>
                <a:sym typeface="Comic Sans MS"/>
              </a:rPr>
              <a:t> : </a:t>
            </a:r>
            <a:endParaRPr sz="2000" b="1">
              <a:solidFill>
                <a:srgbClr val="000000"/>
              </a:solidFill>
              <a:latin typeface="Comic Sans MS"/>
              <a:ea typeface="Comic Sans MS"/>
              <a:cs typeface="Comic Sans MS"/>
              <a:sym typeface="Comic Sans MS"/>
            </a:endParaRPr>
          </a:p>
          <a:p>
            <a:pPr marL="0" lvl="0" indent="0" algn="l" rtl="0">
              <a:lnSpc>
                <a:spcPct val="95000"/>
              </a:lnSpc>
              <a:spcBef>
                <a:spcPts val="1200"/>
              </a:spcBef>
              <a:spcAft>
                <a:spcPts val="0"/>
              </a:spcAft>
              <a:buNone/>
            </a:pPr>
            <a:r>
              <a:rPr lang="en" sz="1600">
                <a:solidFill>
                  <a:srgbClr val="000000"/>
                </a:solidFill>
                <a:latin typeface="Comic Sans MS"/>
                <a:ea typeface="Comic Sans MS"/>
                <a:cs typeface="Comic Sans MS"/>
                <a:sym typeface="Comic Sans MS"/>
              </a:rPr>
              <a:t>I have designed an online simulation circuit, before I proceed to work with real electronic components. I have uploaded the code in the online simulator. One can try out the online simulation at the link provided here :</a:t>
            </a:r>
            <a:r>
              <a:rPr lang="en" u="sng">
                <a:solidFill>
                  <a:schemeClr val="hlink"/>
                </a:solidFill>
                <a:latin typeface="Comic Sans MS"/>
                <a:ea typeface="Comic Sans MS"/>
                <a:cs typeface="Comic Sans MS"/>
                <a:sym typeface="Comic Sans MS"/>
                <a:hlinkClick r:id="rId3"/>
              </a:rPr>
              <a:t> </a:t>
            </a:r>
            <a:r>
              <a:rPr lang="en" sz="1550" u="sng">
                <a:solidFill>
                  <a:schemeClr val="hlink"/>
                </a:solidFill>
                <a:highlight>
                  <a:srgbClr val="EEEEEE"/>
                </a:highlight>
                <a:latin typeface="Comic Sans MS"/>
                <a:ea typeface="Comic Sans MS"/>
                <a:cs typeface="Comic Sans MS"/>
                <a:sym typeface="Comic Sans MS"/>
                <a:hlinkClick r:id="rId3"/>
              </a:rPr>
              <a:t>https://www.tinkercad.com/things/hyBLtSn4fqw</a:t>
            </a:r>
            <a:endParaRPr>
              <a:solidFill>
                <a:srgbClr val="000000"/>
              </a:solidFill>
              <a:latin typeface="Comic Sans MS"/>
              <a:ea typeface="Comic Sans MS"/>
              <a:cs typeface="Comic Sans MS"/>
              <a:sym typeface="Comic Sans MS"/>
            </a:endParaRPr>
          </a:p>
          <a:p>
            <a:pPr marL="0" lvl="0" indent="0" algn="l" rtl="0">
              <a:lnSpc>
                <a:spcPct val="95000"/>
              </a:lnSpc>
              <a:spcBef>
                <a:spcPts val="1200"/>
              </a:spcBef>
              <a:spcAft>
                <a:spcPts val="0"/>
              </a:spcAft>
              <a:buNone/>
            </a:pPr>
            <a:r>
              <a:rPr lang="en" b="1" u="sng">
                <a:solidFill>
                  <a:srgbClr val="000000"/>
                </a:solidFill>
                <a:latin typeface="Comic Sans MS"/>
                <a:ea typeface="Comic Sans MS"/>
                <a:cs typeface="Comic Sans MS"/>
                <a:sym typeface="Comic Sans MS"/>
              </a:rPr>
              <a:t>Guide</a:t>
            </a:r>
            <a:r>
              <a:rPr lang="en" b="1">
                <a:solidFill>
                  <a:srgbClr val="000000"/>
                </a:solidFill>
                <a:latin typeface="Comic Sans MS"/>
                <a:ea typeface="Comic Sans MS"/>
                <a:cs typeface="Comic Sans MS"/>
                <a:sym typeface="Comic Sans MS"/>
              </a:rPr>
              <a:t> :</a:t>
            </a:r>
            <a:r>
              <a:rPr lang="en">
                <a:solidFill>
                  <a:srgbClr val="000000"/>
                </a:solidFill>
                <a:latin typeface="Comic Sans MS"/>
                <a:ea typeface="Comic Sans MS"/>
                <a:cs typeface="Comic Sans MS"/>
                <a:sym typeface="Comic Sans MS"/>
              </a:rPr>
              <a:t> </a:t>
            </a:r>
            <a:endParaRPr>
              <a:solidFill>
                <a:srgbClr val="000000"/>
              </a:solidFill>
              <a:latin typeface="Comic Sans MS"/>
              <a:ea typeface="Comic Sans MS"/>
              <a:cs typeface="Comic Sans MS"/>
              <a:sym typeface="Comic Sans MS"/>
            </a:endParaRPr>
          </a:p>
          <a:p>
            <a:pPr marL="0" lvl="0" indent="0" algn="l" rtl="0">
              <a:lnSpc>
                <a:spcPct val="95000"/>
              </a:lnSpc>
              <a:spcBef>
                <a:spcPts val="1200"/>
              </a:spcBef>
              <a:spcAft>
                <a:spcPts val="0"/>
              </a:spcAft>
              <a:buNone/>
            </a:pPr>
            <a:r>
              <a:rPr lang="en" sz="1600">
                <a:solidFill>
                  <a:srgbClr val="000000"/>
                </a:solidFill>
                <a:latin typeface="Comic Sans MS"/>
                <a:ea typeface="Comic Sans MS"/>
                <a:cs typeface="Comic Sans MS"/>
                <a:sym typeface="Comic Sans MS"/>
              </a:rPr>
              <a:t>In online simulation, the circuit has four push buttons to adjust the settings in Clock.I mimicked the Original Digital hand watches and designed the 4 push buttons to adjust the settings.</a:t>
            </a:r>
            <a:endParaRPr sz="1600">
              <a:solidFill>
                <a:srgbClr val="000000"/>
              </a:solidFill>
              <a:latin typeface="Comic Sans MS"/>
              <a:ea typeface="Comic Sans MS"/>
              <a:cs typeface="Comic Sans MS"/>
              <a:sym typeface="Comic Sans MS"/>
            </a:endParaRPr>
          </a:p>
          <a:p>
            <a:pPr marL="457200" lvl="0" indent="-330200" algn="l" rtl="0">
              <a:lnSpc>
                <a:spcPct val="95000"/>
              </a:lnSpc>
              <a:spcBef>
                <a:spcPts val="1200"/>
              </a:spcBef>
              <a:spcAft>
                <a:spcPts val="0"/>
              </a:spcAft>
              <a:buClr>
                <a:srgbClr val="000000"/>
              </a:buClr>
              <a:buSzPts val="1600"/>
              <a:buAutoNum type="arabicParenR"/>
            </a:pPr>
            <a:r>
              <a:rPr lang="en" sz="1600" b="1">
                <a:solidFill>
                  <a:srgbClr val="000000"/>
                </a:solidFill>
                <a:latin typeface="Comic Sans MS"/>
                <a:ea typeface="Comic Sans MS"/>
                <a:cs typeface="Comic Sans MS"/>
                <a:sym typeface="Comic Sans MS"/>
              </a:rPr>
              <a:t>Toggle/+</a:t>
            </a:r>
            <a:r>
              <a:rPr lang="en" sz="1600">
                <a:solidFill>
                  <a:srgbClr val="000000"/>
                </a:solidFill>
                <a:latin typeface="Comic Sans MS"/>
                <a:ea typeface="Comic Sans MS"/>
                <a:cs typeface="Comic Sans MS"/>
                <a:sym typeface="Comic Sans MS"/>
              </a:rPr>
              <a:t> : Used to increment or toggle any setting in the Digital Clock.</a:t>
            </a:r>
            <a:endParaRPr sz="1600">
              <a:solidFill>
                <a:srgbClr val="000000"/>
              </a:solidFill>
              <a:latin typeface="Comic Sans MS"/>
              <a:ea typeface="Comic Sans MS"/>
              <a:cs typeface="Comic Sans MS"/>
              <a:sym typeface="Comic Sans MS"/>
            </a:endParaRPr>
          </a:p>
          <a:p>
            <a:pPr marL="457200" lvl="0" indent="-330200" algn="l" rtl="0">
              <a:lnSpc>
                <a:spcPct val="95000"/>
              </a:lnSpc>
              <a:spcBef>
                <a:spcPts val="0"/>
              </a:spcBef>
              <a:spcAft>
                <a:spcPts val="0"/>
              </a:spcAft>
              <a:buClr>
                <a:srgbClr val="000000"/>
              </a:buClr>
              <a:buSzPts val="1600"/>
              <a:buAutoNum type="arabicParenR"/>
            </a:pPr>
            <a:r>
              <a:rPr lang="en" sz="1600" b="1">
                <a:solidFill>
                  <a:srgbClr val="000000"/>
                </a:solidFill>
                <a:latin typeface="Comic Sans MS"/>
                <a:ea typeface="Comic Sans MS"/>
                <a:cs typeface="Comic Sans MS"/>
                <a:sym typeface="Comic Sans MS"/>
              </a:rPr>
              <a:t>Reset/-</a:t>
            </a:r>
            <a:r>
              <a:rPr lang="en" sz="1600">
                <a:solidFill>
                  <a:srgbClr val="000000"/>
                </a:solidFill>
                <a:latin typeface="Comic Sans MS"/>
                <a:ea typeface="Comic Sans MS"/>
                <a:cs typeface="Comic Sans MS"/>
                <a:sym typeface="Comic Sans MS"/>
              </a:rPr>
              <a:t> : Used to decrement or reset any setting to Start in the Clock.</a:t>
            </a:r>
            <a:endParaRPr sz="1600">
              <a:solidFill>
                <a:srgbClr val="000000"/>
              </a:solidFill>
              <a:latin typeface="Comic Sans MS"/>
              <a:ea typeface="Comic Sans MS"/>
              <a:cs typeface="Comic Sans MS"/>
              <a:sym typeface="Comic Sans MS"/>
            </a:endParaRPr>
          </a:p>
          <a:p>
            <a:pPr marL="457200" lvl="0" indent="-330200" algn="l" rtl="0">
              <a:lnSpc>
                <a:spcPct val="95000"/>
              </a:lnSpc>
              <a:spcBef>
                <a:spcPts val="0"/>
              </a:spcBef>
              <a:spcAft>
                <a:spcPts val="0"/>
              </a:spcAft>
              <a:buClr>
                <a:srgbClr val="000000"/>
              </a:buClr>
              <a:buSzPts val="1600"/>
              <a:buAutoNum type="arabicParenR"/>
            </a:pPr>
            <a:r>
              <a:rPr lang="en" sz="1600" b="1">
                <a:solidFill>
                  <a:srgbClr val="000000"/>
                </a:solidFill>
                <a:latin typeface="Comic Sans MS"/>
                <a:ea typeface="Comic Sans MS"/>
                <a:cs typeface="Comic Sans MS"/>
                <a:sym typeface="Comic Sans MS"/>
              </a:rPr>
              <a:t>Adjust/Lap</a:t>
            </a:r>
            <a:r>
              <a:rPr lang="en" sz="1600">
                <a:solidFill>
                  <a:srgbClr val="000000"/>
                </a:solidFill>
                <a:latin typeface="Comic Sans MS"/>
                <a:ea typeface="Comic Sans MS"/>
                <a:cs typeface="Comic Sans MS"/>
                <a:sym typeface="Comic Sans MS"/>
              </a:rPr>
              <a:t> : Used to adjust a particular setting or creating a Lap in Stopwatch.</a:t>
            </a:r>
            <a:endParaRPr sz="1600">
              <a:solidFill>
                <a:srgbClr val="000000"/>
              </a:solidFill>
              <a:latin typeface="Comic Sans MS"/>
              <a:ea typeface="Comic Sans MS"/>
              <a:cs typeface="Comic Sans MS"/>
              <a:sym typeface="Comic Sans MS"/>
            </a:endParaRPr>
          </a:p>
          <a:p>
            <a:pPr marL="457200" lvl="0" indent="-330200" algn="l" rtl="0">
              <a:lnSpc>
                <a:spcPct val="95000"/>
              </a:lnSpc>
              <a:spcBef>
                <a:spcPts val="0"/>
              </a:spcBef>
              <a:spcAft>
                <a:spcPts val="0"/>
              </a:spcAft>
              <a:buClr>
                <a:srgbClr val="000000"/>
              </a:buClr>
              <a:buSzPts val="1600"/>
              <a:buAutoNum type="arabicParenR"/>
            </a:pPr>
            <a:r>
              <a:rPr lang="en" sz="1600" b="1">
                <a:solidFill>
                  <a:srgbClr val="000000"/>
                </a:solidFill>
                <a:latin typeface="Comic Sans MS"/>
                <a:ea typeface="Comic Sans MS"/>
                <a:cs typeface="Comic Sans MS"/>
                <a:sym typeface="Comic Sans MS"/>
              </a:rPr>
              <a:t>Mode/Select</a:t>
            </a:r>
            <a:r>
              <a:rPr lang="en" sz="1600">
                <a:solidFill>
                  <a:srgbClr val="000000"/>
                </a:solidFill>
                <a:latin typeface="Comic Sans MS"/>
                <a:ea typeface="Comic Sans MS"/>
                <a:cs typeface="Comic Sans MS"/>
                <a:sym typeface="Comic Sans MS"/>
              </a:rPr>
              <a:t> : Used to select a mode and change the setting accordingly.</a:t>
            </a:r>
            <a:endParaRPr sz="1600">
              <a:solidFill>
                <a:srgbClr val="000000"/>
              </a:solidFill>
              <a:latin typeface="Comic Sans MS"/>
              <a:ea typeface="Comic Sans MS"/>
              <a:cs typeface="Comic Sans MS"/>
              <a:sym typeface="Comic Sans MS"/>
            </a:endParaRPr>
          </a:p>
          <a:p>
            <a:pPr marL="0" lvl="0" indent="0" algn="l" rtl="0">
              <a:lnSpc>
                <a:spcPct val="95000"/>
              </a:lnSpc>
              <a:spcBef>
                <a:spcPts val="1200"/>
              </a:spcBef>
              <a:spcAft>
                <a:spcPts val="1200"/>
              </a:spcAft>
              <a:buNone/>
            </a:pPr>
            <a:r>
              <a:rPr lang="en" sz="1600" b="1" u="sng">
                <a:solidFill>
                  <a:srgbClr val="000000"/>
                </a:solidFill>
                <a:latin typeface="Comic Sans MS"/>
                <a:ea typeface="Comic Sans MS"/>
                <a:cs typeface="Comic Sans MS"/>
                <a:sym typeface="Comic Sans MS"/>
              </a:rPr>
              <a:t>Note</a:t>
            </a:r>
            <a:r>
              <a:rPr lang="en" sz="1600" b="1">
                <a:solidFill>
                  <a:srgbClr val="000000"/>
                </a:solidFill>
                <a:latin typeface="Comic Sans MS"/>
                <a:ea typeface="Comic Sans MS"/>
                <a:cs typeface="Comic Sans MS"/>
                <a:sym typeface="Comic Sans MS"/>
              </a:rPr>
              <a:t> : </a:t>
            </a:r>
            <a:r>
              <a:rPr lang="en" sz="1600">
                <a:solidFill>
                  <a:srgbClr val="000000"/>
                </a:solidFill>
                <a:latin typeface="Comic Sans MS"/>
                <a:ea typeface="Comic Sans MS"/>
                <a:cs typeface="Comic Sans MS"/>
                <a:sym typeface="Comic Sans MS"/>
              </a:rPr>
              <a:t>The online simulator does not support DHT11 library, so we have not included the functionality of Temperature and humidity Sensor, but we included in real circuit.</a:t>
            </a:r>
            <a:endParaRPr sz="1600">
              <a:solidFill>
                <a:srgbClr val="000000"/>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body" idx="1"/>
          </p:nvPr>
        </p:nvSpPr>
        <p:spPr>
          <a:xfrm>
            <a:off x="311700" y="214875"/>
            <a:ext cx="8520600" cy="476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u="sng">
                <a:solidFill>
                  <a:srgbClr val="000000"/>
                </a:solidFill>
                <a:latin typeface="Comic Sans MS"/>
                <a:ea typeface="Comic Sans MS"/>
                <a:cs typeface="Comic Sans MS"/>
                <a:sym typeface="Comic Sans MS"/>
              </a:rPr>
              <a:t>Simulation Circuit Design</a:t>
            </a:r>
            <a:r>
              <a:rPr lang="en" sz="1900" b="1">
                <a:solidFill>
                  <a:srgbClr val="000000"/>
                </a:solidFill>
                <a:latin typeface="Comic Sans MS"/>
                <a:ea typeface="Comic Sans MS"/>
                <a:cs typeface="Comic Sans MS"/>
                <a:sym typeface="Comic Sans MS"/>
              </a:rPr>
              <a:t> : </a:t>
            </a: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1900" b="1">
              <a:solidFill>
                <a:srgbClr val="000000"/>
              </a:solidFill>
              <a:latin typeface="Comic Sans MS"/>
              <a:ea typeface="Comic Sans MS"/>
              <a:cs typeface="Comic Sans MS"/>
              <a:sym typeface="Comic Sans MS"/>
            </a:endParaRPr>
          </a:p>
          <a:p>
            <a:pPr marL="0" lvl="0" indent="0" algn="l" rtl="0">
              <a:spcBef>
                <a:spcPts val="1200"/>
              </a:spcBef>
              <a:spcAft>
                <a:spcPts val="1200"/>
              </a:spcAft>
              <a:buNone/>
            </a:pPr>
            <a:endParaRPr sz="1600" b="1">
              <a:solidFill>
                <a:srgbClr val="000000"/>
              </a:solidFill>
              <a:latin typeface="Comic Sans MS"/>
              <a:ea typeface="Comic Sans MS"/>
              <a:cs typeface="Comic Sans MS"/>
              <a:sym typeface="Comic Sans MS"/>
            </a:endParaRPr>
          </a:p>
        </p:txBody>
      </p:sp>
      <p:pic>
        <p:nvPicPr>
          <p:cNvPr id="162" name="Google Shape;162;p28"/>
          <p:cNvPicPr preferRelativeResize="0"/>
          <p:nvPr/>
        </p:nvPicPr>
        <p:blipFill rotWithShape="1">
          <a:blip r:embed="rId3">
            <a:alphaModFix/>
          </a:blip>
          <a:srcRect l="22267" t="23543" r="36482" b="15001"/>
          <a:stretch/>
        </p:blipFill>
        <p:spPr>
          <a:xfrm>
            <a:off x="2013099" y="757782"/>
            <a:ext cx="4933506" cy="41708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body" idx="1"/>
          </p:nvPr>
        </p:nvSpPr>
        <p:spPr>
          <a:xfrm>
            <a:off x="322300" y="161150"/>
            <a:ext cx="8554500" cy="48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u="sng" dirty="0">
                <a:solidFill>
                  <a:srgbClr val="000000"/>
                </a:solidFill>
                <a:latin typeface="Comic Sans MS"/>
                <a:ea typeface="Comic Sans MS"/>
                <a:cs typeface="Comic Sans MS"/>
                <a:sym typeface="Comic Sans MS"/>
              </a:rPr>
              <a:t>Components Used</a:t>
            </a:r>
            <a:r>
              <a:rPr lang="en" sz="1900" b="1" dirty="0">
                <a:solidFill>
                  <a:srgbClr val="000000"/>
                </a:solidFill>
                <a:latin typeface="Comic Sans MS"/>
                <a:ea typeface="Comic Sans MS"/>
                <a:cs typeface="Comic Sans MS"/>
                <a:sym typeface="Comic Sans MS"/>
              </a:rPr>
              <a:t> : </a:t>
            </a:r>
            <a:endParaRPr sz="1900" b="1" dirty="0">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sz="1600" b="1" dirty="0">
              <a:solidFill>
                <a:srgbClr val="000000"/>
              </a:solidFill>
            </a:endParaRPr>
          </a:p>
          <a:p>
            <a:pPr marL="0" lvl="0" indent="0" algn="l" rtl="0">
              <a:spcBef>
                <a:spcPts val="1200"/>
              </a:spcBef>
              <a:spcAft>
                <a:spcPts val="0"/>
              </a:spcAft>
              <a:buNone/>
            </a:pPr>
            <a:endParaRPr sz="1600" b="1" dirty="0">
              <a:solidFill>
                <a:srgbClr val="000000"/>
              </a:solidFill>
            </a:endParaRPr>
          </a:p>
          <a:p>
            <a:pPr marL="0" lvl="0" indent="0" algn="l" rtl="0">
              <a:spcBef>
                <a:spcPts val="1200"/>
              </a:spcBef>
              <a:spcAft>
                <a:spcPts val="0"/>
              </a:spcAft>
              <a:buNone/>
            </a:pPr>
            <a:r>
              <a:rPr lang="en" sz="1600" b="1" dirty="0">
                <a:solidFill>
                  <a:srgbClr val="000000"/>
                </a:solidFill>
              </a:rPr>
              <a:t>    </a:t>
            </a:r>
            <a:r>
              <a:rPr lang="en" sz="1600" b="1" dirty="0">
                <a:solidFill>
                  <a:srgbClr val="000000"/>
                </a:solidFill>
                <a:latin typeface="Comic Sans MS"/>
                <a:ea typeface="Comic Sans MS"/>
                <a:cs typeface="Comic Sans MS"/>
                <a:sym typeface="Comic Sans MS"/>
              </a:rPr>
              <a:t>Arduino UNO</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16x2 LCD Display  </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830-Point Breadboard</a:t>
            </a:r>
            <a:endParaRPr dirty="0">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dirty="0">
              <a:solidFill>
                <a:srgbClr val="000000"/>
              </a:solidFill>
            </a:endParaRPr>
          </a:p>
          <a:p>
            <a:pPr marL="0" lvl="0" indent="0" algn="l" rtl="0">
              <a:spcBef>
                <a:spcPts val="1200"/>
              </a:spcBef>
              <a:spcAft>
                <a:spcPts val="0"/>
              </a:spcAft>
              <a:buNone/>
            </a:pPr>
            <a:endParaRPr dirty="0">
              <a:solidFill>
                <a:srgbClr val="000000"/>
              </a:solidFill>
            </a:endParaRPr>
          </a:p>
          <a:p>
            <a:pPr marL="0" lvl="0" indent="0" algn="l" rtl="0">
              <a:spcBef>
                <a:spcPts val="1200"/>
              </a:spcBef>
              <a:spcAft>
                <a:spcPts val="0"/>
              </a:spcAft>
              <a:buNone/>
            </a:pPr>
            <a:r>
              <a:rPr lang="en" dirty="0">
                <a:solidFill>
                  <a:srgbClr val="000000"/>
                </a:solidFill>
              </a:rPr>
              <a:t>			   </a:t>
            </a:r>
            <a:r>
              <a:rPr lang="en" sz="1600" b="1" dirty="0">
                <a:solidFill>
                  <a:srgbClr val="000000"/>
                </a:solidFill>
                <a:latin typeface="Comic Sans MS"/>
                <a:ea typeface="Comic Sans MS"/>
                <a:cs typeface="Comic Sans MS"/>
                <a:sym typeface="Comic Sans MS"/>
              </a:rPr>
              <a:t>LED </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220 Ohm</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1K ohm</a:t>
            </a:r>
            <a:endParaRPr sz="1600" b="1" dirty="0">
              <a:solidFill>
                <a:srgbClr val="000000"/>
              </a:solidFill>
              <a:latin typeface="Comic Sans MS"/>
              <a:ea typeface="Comic Sans MS"/>
              <a:cs typeface="Comic Sans MS"/>
              <a:sym typeface="Comic Sans MS"/>
            </a:endParaRPr>
          </a:p>
          <a:p>
            <a:pPr marL="0" lvl="0" indent="0" algn="l" rtl="0">
              <a:spcBef>
                <a:spcPts val="1200"/>
              </a:spcBef>
              <a:spcAft>
                <a:spcPts val="1200"/>
              </a:spcAft>
              <a:buNone/>
            </a:pPr>
            <a:r>
              <a:rPr lang="en" sz="1600" b="1" dirty="0">
                <a:solidFill>
                  <a:srgbClr val="000000"/>
                </a:solidFill>
                <a:latin typeface="Comic Sans MS"/>
                <a:ea typeface="Comic Sans MS"/>
                <a:cs typeface="Comic Sans MS"/>
                <a:sym typeface="Comic Sans MS"/>
              </a:rPr>
              <a:t>Piezo Buzzer</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DHT11 Sensor </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Push Button   Connecting</a:t>
            </a:r>
            <a:r>
              <a:rPr lang="en" sz="1600" b="1" dirty="0">
                <a:solidFill>
                  <a:srgbClr val="000000"/>
                </a:solidFill>
              </a:rPr>
              <a:t>                        							              </a:t>
            </a:r>
            <a:r>
              <a:rPr lang="en" sz="1600" b="1" dirty="0">
                <a:solidFill>
                  <a:srgbClr val="000000"/>
                </a:solidFill>
                <a:latin typeface="Comic Sans MS"/>
                <a:ea typeface="Comic Sans MS"/>
                <a:cs typeface="Comic Sans MS"/>
                <a:sym typeface="Comic Sans MS"/>
              </a:rPr>
              <a:t>Wires</a:t>
            </a:r>
            <a:endParaRPr sz="1600" b="1" dirty="0">
              <a:solidFill>
                <a:srgbClr val="000000"/>
              </a:solidFill>
              <a:latin typeface="Comic Sans MS"/>
              <a:ea typeface="Comic Sans MS"/>
              <a:cs typeface="Comic Sans MS"/>
              <a:sym typeface="Comic Sans MS"/>
            </a:endParaRPr>
          </a:p>
        </p:txBody>
      </p:sp>
      <p:pic>
        <p:nvPicPr>
          <p:cNvPr id="169" name="Google Shape;169;p29"/>
          <p:cNvPicPr preferRelativeResize="0"/>
          <p:nvPr/>
        </p:nvPicPr>
        <p:blipFill>
          <a:blip r:embed="rId3">
            <a:alphaModFix/>
          </a:blip>
          <a:stretch>
            <a:fillRect/>
          </a:stretch>
        </p:blipFill>
        <p:spPr>
          <a:xfrm>
            <a:off x="463250" y="949328"/>
            <a:ext cx="2762250" cy="1406553"/>
          </a:xfrm>
          <a:prstGeom prst="rect">
            <a:avLst/>
          </a:prstGeom>
          <a:noFill/>
          <a:ln>
            <a:noFill/>
          </a:ln>
        </p:spPr>
      </p:pic>
      <p:pic>
        <p:nvPicPr>
          <p:cNvPr id="170" name="Google Shape;170;p29"/>
          <p:cNvPicPr preferRelativeResize="0"/>
          <p:nvPr/>
        </p:nvPicPr>
        <p:blipFill>
          <a:blip r:embed="rId4">
            <a:alphaModFix/>
          </a:blip>
          <a:stretch>
            <a:fillRect/>
          </a:stretch>
        </p:blipFill>
        <p:spPr>
          <a:xfrm>
            <a:off x="3401675" y="1307675"/>
            <a:ext cx="2480450" cy="891425"/>
          </a:xfrm>
          <a:prstGeom prst="rect">
            <a:avLst/>
          </a:prstGeom>
          <a:noFill/>
          <a:ln>
            <a:noFill/>
          </a:ln>
        </p:spPr>
      </p:pic>
      <p:pic>
        <p:nvPicPr>
          <p:cNvPr id="171" name="Google Shape;171;p29"/>
          <p:cNvPicPr preferRelativeResize="0"/>
          <p:nvPr/>
        </p:nvPicPr>
        <p:blipFill>
          <a:blip r:embed="rId5">
            <a:alphaModFix/>
          </a:blip>
          <a:stretch>
            <a:fillRect/>
          </a:stretch>
        </p:blipFill>
        <p:spPr>
          <a:xfrm>
            <a:off x="6058300" y="1106078"/>
            <a:ext cx="2762250" cy="1093032"/>
          </a:xfrm>
          <a:prstGeom prst="rect">
            <a:avLst/>
          </a:prstGeom>
          <a:noFill/>
          <a:ln>
            <a:noFill/>
          </a:ln>
        </p:spPr>
      </p:pic>
      <p:pic>
        <p:nvPicPr>
          <p:cNvPr id="172" name="Google Shape;172;p29"/>
          <p:cNvPicPr preferRelativeResize="0"/>
          <p:nvPr/>
        </p:nvPicPr>
        <p:blipFill>
          <a:blip r:embed="rId6">
            <a:alphaModFix/>
          </a:blip>
          <a:stretch>
            <a:fillRect/>
          </a:stretch>
        </p:blipFill>
        <p:spPr>
          <a:xfrm>
            <a:off x="463250" y="3202414"/>
            <a:ext cx="971550" cy="1143479"/>
          </a:xfrm>
          <a:prstGeom prst="rect">
            <a:avLst/>
          </a:prstGeom>
          <a:noFill/>
          <a:ln>
            <a:noFill/>
          </a:ln>
        </p:spPr>
      </p:pic>
      <p:pic>
        <p:nvPicPr>
          <p:cNvPr id="173" name="Google Shape;173;p29"/>
          <p:cNvPicPr preferRelativeResize="0"/>
          <p:nvPr/>
        </p:nvPicPr>
        <p:blipFill>
          <a:blip r:embed="rId7">
            <a:alphaModFix/>
          </a:blip>
          <a:stretch>
            <a:fillRect/>
          </a:stretch>
        </p:blipFill>
        <p:spPr>
          <a:xfrm>
            <a:off x="1991950" y="3252874"/>
            <a:ext cx="790575" cy="1093032"/>
          </a:xfrm>
          <a:prstGeom prst="rect">
            <a:avLst/>
          </a:prstGeom>
          <a:noFill/>
          <a:ln>
            <a:noFill/>
          </a:ln>
        </p:spPr>
      </p:pic>
      <p:pic>
        <p:nvPicPr>
          <p:cNvPr id="174" name="Google Shape;174;p29"/>
          <p:cNvPicPr preferRelativeResize="0"/>
          <p:nvPr/>
        </p:nvPicPr>
        <p:blipFill>
          <a:blip r:embed="rId8">
            <a:alphaModFix/>
          </a:blip>
          <a:stretch>
            <a:fillRect/>
          </a:stretch>
        </p:blipFill>
        <p:spPr>
          <a:xfrm>
            <a:off x="3339675" y="3452302"/>
            <a:ext cx="371475" cy="479252"/>
          </a:xfrm>
          <a:prstGeom prst="rect">
            <a:avLst/>
          </a:prstGeom>
          <a:noFill/>
          <a:ln>
            <a:noFill/>
          </a:ln>
        </p:spPr>
      </p:pic>
      <p:pic>
        <p:nvPicPr>
          <p:cNvPr id="175" name="Google Shape;175;p29"/>
          <p:cNvPicPr preferRelativeResize="0"/>
          <p:nvPr/>
        </p:nvPicPr>
        <p:blipFill>
          <a:blip r:embed="rId9">
            <a:alphaModFix/>
          </a:blip>
          <a:stretch>
            <a:fillRect/>
          </a:stretch>
        </p:blipFill>
        <p:spPr>
          <a:xfrm>
            <a:off x="3913813" y="3578421"/>
            <a:ext cx="1009650" cy="227014"/>
          </a:xfrm>
          <a:prstGeom prst="rect">
            <a:avLst/>
          </a:prstGeom>
          <a:noFill/>
          <a:ln>
            <a:noFill/>
          </a:ln>
        </p:spPr>
      </p:pic>
      <p:pic>
        <p:nvPicPr>
          <p:cNvPr id="176" name="Google Shape;176;p29"/>
          <p:cNvPicPr preferRelativeResize="0"/>
          <p:nvPr/>
        </p:nvPicPr>
        <p:blipFill>
          <a:blip r:embed="rId10">
            <a:alphaModFix/>
          </a:blip>
          <a:stretch>
            <a:fillRect/>
          </a:stretch>
        </p:blipFill>
        <p:spPr>
          <a:xfrm>
            <a:off x="4962963" y="3578421"/>
            <a:ext cx="1085850" cy="227014"/>
          </a:xfrm>
          <a:prstGeom prst="rect">
            <a:avLst/>
          </a:prstGeom>
          <a:noFill/>
          <a:ln>
            <a:noFill/>
          </a:ln>
        </p:spPr>
      </p:pic>
      <p:pic>
        <p:nvPicPr>
          <p:cNvPr id="177" name="Google Shape;177;p29"/>
          <p:cNvPicPr preferRelativeResize="0"/>
          <p:nvPr/>
        </p:nvPicPr>
        <p:blipFill>
          <a:blip r:embed="rId11">
            <a:alphaModFix/>
          </a:blip>
          <a:stretch>
            <a:fillRect/>
          </a:stretch>
        </p:blipFill>
        <p:spPr>
          <a:xfrm>
            <a:off x="6181075" y="3183248"/>
            <a:ext cx="790575" cy="1017360"/>
          </a:xfrm>
          <a:prstGeom prst="rect">
            <a:avLst/>
          </a:prstGeom>
          <a:noFill/>
          <a:ln>
            <a:noFill/>
          </a:ln>
        </p:spPr>
      </p:pic>
      <p:pic>
        <p:nvPicPr>
          <p:cNvPr id="178" name="Google Shape;178;p29"/>
          <p:cNvPicPr preferRelativeResize="0"/>
          <p:nvPr/>
        </p:nvPicPr>
        <p:blipFill>
          <a:blip r:embed="rId12">
            <a:alphaModFix/>
          </a:blip>
          <a:stretch>
            <a:fillRect/>
          </a:stretch>
        </p:blipFill>
        <p:spPr>
          <a:xfrm>
            <a:off x="7702575" y="3290705"/>
            <a:ext cx="126119" cy="966913"/>
          </a:xfrm>
          <a:prstGeom prst="rect">
            <a:avLst/>
          </a:prstGeom>
          <a:noFill/>
          <a:ln>
            <a:noFill/>
          </a:ln>
        </p:spPr>
      </p:pic>
      <p:pic>
        <p:nvPicPr>
          <p:cNvPr id="179" name="Google Shape;179;p29"/>
          <p:cNvPicPr preferRelativeResize="0"/>
          <p:nvPr/>
        </p:nvPicPr>
        <p:blipFill>
          <a:blip r:embed="rId13">
            <a:alphaModFix/>
          </a:blip>
          <a:stretch>
            <a:fillRect/>
          </a:stretch>
        </p:blipFill>
        <p:spPr>
          <a:xfrm>
            <a:off x="7981100" y="3290703"/>
            <a:ext cx="142875" cy="966913"/>
          </a:xfrm>
          <a:prstGeom prst="rect">
            <a:avLst/>
          </a:prstGeom>
          <a:noFill/>
          <a:ln>
            <a:noFill/>
          </a:ln>
        </p:spPr>
      </p:pic>
      <p:pic>
        <p:nvPicPr>
          <p:cNvPr id="180" name="Google Shape;180;p29"/>
          <p:cNvPicPr preferRelativeResize="0"/>
          <p:nvPr/>
        </p:nvPicPr>
        <p:blipFill>
          <a:blip r:embed="rId13">
            <a:alphaModFix/>
          </a:blip>
          <a:stretch>
            <a:fillRect/>
          </a:stretch>
        </p:blipFill>
        <p:spPr>
          <a:xfrm>
            <a:off x="7837638" y="3290703"/>
            <a:ext cx="134527" cy="9669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body" idx="1"/>
          </p:nvPr>
        </p:nvSpPr>
        <p:spPr>
          <a:xfrm>
            <a:off x="311700" y="134300"/>
            <a:ext cx="8520600" cy="5009100"/>
          </a:xfrm>
          <a:prstGeom prst="rect">
            <a:avLst/>
          </a:prstGeom>
        </p:spPr>
        <p:txBody>
          <a:bodyPr spcFirstLastPara="1" wrap="square" lIns="91425" tIns="91425" rIns="91425" bIns="91425" anchor="t" anchorCtr="0">
            <a:normAutofit lnSpcReduction="10000"/>
          </a:bodyPr>
          <a:lstStyle/>
          <a:p>
            <a:pPr marL="0" lvl="0" indent="0" algn="l" rtl="0">
              <a:lnSpc>
                <a:spcPct val="95000"/>
              </a:lnSpc>
              <a:spcBef>
                <a:spcPts val="0"/>
              </a:spcBef>
              <a:spcAft>
                <a:spcPts val="0"/>
              </a:spcAft>
              <a:buNone/>
            </a:pPr>
            <a:endParaRPr sz="1550" dirty="0">
              <a:solidFill>
                <a:srgbClr val="000000"/>
              </a:solidFill>
              <a:latin typeface="Comic Sans MS"/>
              <a:ea typeface="Comic Sans MS"/>
              <a:cs typeface="Comic Sans MS"/>
              <a:sym typeface="Comic Sans MS"/>
            </a:endParaRPr>
          </a:p>
          <a:p>
            <a:pPr marL="0" lvl="0" indent="0" algn="l" rtl="0">
              <a:lnSpc>
                <a:spcPct val="95000"/>
              </a:lnSpc>
              <a:spcBef>
                <a:spcPts val="0"/>
              </a:spcBef>
              <a:spcAft>
                <a:spcPts val="0"/>
              </a:spcAft>
              <a:buNone/>
            </a:pPr>
            <a:r>
              <a:rPr lang="en" sz="1950" b="1" u="sng" dirty="0">
                <a:solidFill>
                  <a:srgbClr val="000000"/>
                </a:solidFill>
                <a:latin typeface="Comic Sans MS"/>
                <a:ea typeface="Comic Sans MS"/>
                <a:cs typeface="Comic Sans MS"/>
                <a:sym typeface="Comic Sans MS"/>
              </a:rPr>
              <a:t>Working of the Digital Clock</a:t>
            </a:r>
            <a:r>
              <a:rPr lang="en" sz="1950" b="1" dirty="0">
                <a:solidFill>
                  <a:srgbClr val="000000"/>
                </a:solidFill>
                <a:latin typeface="Comic Sans MS"/>
                <a:ea typeface="Comic Sans MS"/>
                <a:cs typeface="Comic Sans MS"/>
                <a:sym typeface="Comic Sans MS"/>
              </a:rPr>
              <a:t> :</a:t>
            </a:r>
            <a:r>
              <a:rPr lang="en" sz="1550" dirty="0">
                <a:solidFill>
                  <a:srgbClr val="000000"/>
                </a:solidFill>
                <a:latin typeface="Comic Sans MS"/>
                <a:ea typeface="Comic Sans MS"/>
                <a:cs typeface="Comic Sans MS"/>
                <a:sym typeface="Comic Sans MS"/>
              </a:rPr>
              <a:t> </a:t>
            </a:r>
            <a:endParaRPr sz="1550" dirty="0">
              <a:solidFill>
                <a:srgbClr val="000000"/>
              </a:solidFill>
              <a:latin typeface="Comic Sans MS"/>
              <a:ea typeface="Comic Sans MS"/>
              <a:cs typeface="Comic Sans MS"/>
              <a:sym typeface="Comic Sans MS"/>
            </a:endParaRPr>
          </a:p>
          <a:p>
            <a:pPr marL="0" lvl="0" indent="0" algn="l" rtl="0">
              <a:lnSpc>
                <a:spcPct val="95000"/>
              </a:lnSpc>
              <a:spcBef>
                <a:spcPts val="0"/>
              </a:spcBef>
              <a:spcAft>
                <a:spcPts val="0"/>
              </a:spcAft>
              <a:buNone/>
            </a:pPr>
            <a:endParaRPr sz="1550" dirty="0">
              <a:solidFill>
                <a:srgbClr val="000000"/>
              </a:solidFill>
              <a:latin typeface="Comic Sans MS"/>
              <a:ea typeface="Comic Sans MS"/>
              <a:cs typeface="Comic Sans MS"/>
              <a:sym typeface="Comic Sans MS"/>
            </a:endParaRPr>
          </a:p>
          <a:p>
            <a:pPr marL="0" lvl="0" indent="0" algn="l" rtl="0">
              <a:lnSpc>
                <a:spcPct val="95000"/>
              </a:lnSpc>
              <a:spcBef>
                <a:spcPts val="0"/>
              </a:spcBef>
              <a:spcAft>
                <a:spcPts val="0"/>
              </a:spcAft>
              <a:buNone/>
            </a:pPr>
            <a:r>
              <a:rPr lang="en" sz="1550" dirty="0">
                <a:solidFill>
                  <a:srgbClr val="000000"/>
                </a:solidFill>
                <a:latin typeface="Comic Sans MS"/>
                <a:ea typeface="Comic Sans MS"/>
                <a:cs typeface="Comic Sans MS"/>
                <a:sym typeface="Comic Sans MS"/>
              </a:rPr>
              <a:t>The Aim of this Project is to build a Digital Clock which includes the following features:</a:t>
            </a:r>
            <a:endParaRPr sz="1550" dirty="0">
              <a:solidFill>
                <a:srgbClr val="000000"/>
              </a:solidFill>
              <a:latin typeface="Comic Sans MS"/>
              <a:ea typeface="Comic Sans MS"/>
              <a:cs typeface="Comic Sans MS"/>
              <a:sym typeface="Comic Sans MS"/>
            </a:endParaRPr>
          </a:p>
          <a:p>
            <a:pPr marL="0" lvl="0" indent="0" algn="l" rtl="0">
              <a:lnSpc>
                <a:spcPct val="95000"/>
              </a:lnSpc>
              <a:spcBef>
                <a:spcPts val="0"/>
              </a:spcBef>
              <a:spcAft>
                <a:spcPts val="0"/>
              </a:spcAft>
              <a:buClr>
                <a:schemeClr val="dk1"/>
              </a:buClr>
              <a:buSzPts val="1100"/>
              <a:buFont typeface="Arial"/>
              <a:buNone/>
            </a:pPr>
            <a:endParaRPr sz="1550" dirty="0">
              <a:solidFill>
                <a:srgbClr val="000000"/>
              </a:solidFill>
              <a:latin typeface="Comic Sans MS"/>
              <a:ea typeface="Comic Sans MS"/>
              <a:cs typeface="Comic Sans MS"/>
              <a:sym typeface="Comic Sans MS"/>
            </a:endParaRPr>
          </a:p>
          <a:p>
            <a:pPr marL="457200" lvl="0" indent="-342900" algn="l" rtl="0">
              <a:lnSpc>
                <a:spcPct val="95000"/>
              </a:lnSpc>
              <a:spcBef>
                <a:spcPts val="0"/>
              </a:spcBef>
              <a:spcAft>
                <a:spcPts val="0"/>
              </a:spcAft>
              <a:buClr>
                <a:srgbClr val="000000"/>
              </a:buClr>
              <a:buSzPts val="1800"/>
              <a:buChar char="●"/>
            </a:pPr>
            <a:r>
              <a:rPr lang="en" sz="1550" b="1" dirty="0">
                <a:solidFill>
                  <a:srgbClr val="000000"/>
                </a:solidFill>
                <a:latin typeface="Comic Sans MS"/>
                <a:ea typeface="Comic Sans MS"/>
                <a:cs typeface="Comic Sans MS"/>
                <a:sym typeface="Comic Sans MS"/>
              </a:rPr>
              <a:t>Mode - I </a:t>
            </a:r>
            <a:r>
              <a:rPr lang="en" sz="1550" dirty="0">
                <a:solidFill>
                  <a:srgbClr val="000000"/>
                </a:solidFill>
                <a:latin typeface="Comic Sans MS"/>
                <a:ea typeface="Comic Sans MS"/>
                <a:cs typeface="Comic Sans MS"/>
                <a:sym typeface="Comic Sans MS"/>
              </a:rPr>
              <a:t>:   Displays Time (in 12/24 hr format), Temperature (in </a:t>
            </a:r>
            <a:r>
              <a:rPr lang="en" sz="1500" dirty="0">
                <a:solidFill>
                  <a:srgbClr val="000000"/>
                </a:solidFill>
                <a:highlight>
                  <a:srgbClr val="FFFFFF"/>
                </a:highlight>
                <a:latin typeface="Comic Sans MS"/>
                <a:ea typeface="Comic Sans MS"/>
                <a:cs typeface="Comic Sans MS"/>
                <a:sym typeface="Comic Sans MS"/>
              </a:rPr>
              <a:t>°C/°F/K</a:t>
            </a:r>
            <a:r>
              <a:rPr lang="en" sz="1550" dirty="0">
                <a:solidFill>
                  <a:srgbClr val="000000"/>
                </a:solidFill>
                <a:latin typeface="Comic Sans MS"/>
                <a:ea typeface="Comic Sans MS"/>
                <a:cs typeface="Comic Sans MS"/>
                <a:sym typeface="Comic Sans MS"/>
              </a:rPr>
              <a:t>) and Relative Humidity (in %). Setting Time and Changing Formats/Units can be done using the Push Buttons.</a:t>
            </a:r>
            <a:endParaRPr sz="1550" dirty="0">
              <a:solidFill>
                <a:srgbClr val="000000"/>
              </a:solidFill>
              <a:latin typeface="Comic Sans MS"/>
              <a:ea typeface="Comic Sans MS"/>
              <a:cs typeface="Comic Sans MS"/>
              <a:sym typeface="Comic Sans MS"/>
            </a:endParaRPr>
          </a:p>
          <a:p>
            <a:pPr marL="1485900" lvl="0" indent="0" algn="l" rtl="0">
              <a:lnSpc>
                <a:spcPct val="95000"/>
              </a:lnSpc>
              <a:spcBef>
                <a:spcPts val="1200"/>
              </a:spcBef>
              <a:spcAft>
                <a:spcPts val="0"/>
              </a:spcAft>
              <a:buClr>
                <a:schemeClr val="dk1"/>
              </a:buClr>
              <a:buSzPts val="1100"/>
              <a:buFont typeface="Arial"/>
              <a:buNone/>
            </a:pPr>
            <a:r>
              <a:rPr lang="en" sz="100" dirty="0">
                <a:solidFill>
                  <a:srgbClr val="000000"/>
                </a:solidFill>
                <a:latin typeface="Comic Sans MS"/>
                <a:ea typeface="Comic Sans MS"/>
                <a:cs typeface="Comic Sans MS"/>
                <a:sym typeface="Comic Sans MS"/>
              </a:rPr>
              <a:t> </a:t>
            </a:r>
            <a:endParaRPr sz="100" dirty="0">
              <a:solidFill>
                <a:srgbClr val="000000"/>
              </a:solidFill>
              <a:latin typeface="Comic Sans MS"/>
              <a:ea typeface="Comic Sans MS"/>
              <a:cs typeface="Comic Sans MS"/>
              <a:sym typeface="Comic Sans MS"/>
            </a:endParaRPr>
          </a:p>
          <a:p>
            <a:pPr marL="457200" lvl="0" indent="-327025" algn="l" rtl="0">
              <a:lnSpc>
                <a:spcPct val="95000"/>
              </a:lnSpc>
              <a:spcBef>
                <a:spcPts val="0"/>
              </a:spcBef>
              <a:spcAft>
                <a:spcPts val="0"/>
              </a:spcAft>
              <a:buClr>
                <a:srgbClr val="000000"/>
              </a:buClr>
              <a:buSzPts val="1550"/>
              <a:buChar char="●"/>
            </a:pPr>
            <a:r>
              <a:rPr lang="en" sz="1550" b="1" dirty="0">
                <a:solidFill>
                  <a:srgbClr val="000000"/>
                </a:solidFill>
                <a:latin typeface="Comic Sans MS"/>
                <a:ea typeface="Comic Sans MS"/>
                <a:cs typeface="Comic Sans MS"/>
                <a:sym typeface="Comic Sans MS"/>
              </a:rPr>
              <a:t>Mode - II :  </a:t>
            </a:r>
            <a:r>
              <a:rPr lang="en" sz="1550" dirty="0">
                <a:solidFill>
                  <a:srgbClr val="000000"/>
                </a:solidFill>
                <a:latin typeface="Comic Sans MS"/>
                <a:ea typeface="Comic Sans MS"/>
                <a:cs typeface="Comic Sans MS"/>
                <a:sym typeface="Comic Sans MS"/>
              </a:rPr>
              <a:t>Displays Date and Day along with the Scrolling Text if that particular date indicates National Holiday. Setting Date can be done with the help of Push Buttons.</a:t>
            </a:r>
            <a:endParaRPr sz="1550" dirty="0">
              <a:solidFill>
                <a:srgbClr val="000000"/>
              </a:solidFill>
              <a:latin typeface="Comic Sans MS"/>
              <a:ea typeface="Comic Sans MS"/>
              <a:cs typeface="Comic Sans MS"/>
              <a:sym typeface="Comic Sans MS"/>
            </a:endParaRPr>
          </a:p>
          <a:p>
            <a:pPr marL="1485900" lvl="0" indent="0" algn="l" rtl="0">
              <a:lnSpc>
                <a:spcPct val="95000"/>
              </a:lnSpc>
              <a:spcBef>
                <a:spcPts val="0"/>
              </a:spcBef>
              <a:spcAft>
                <a:spcPts val="0"/>
              </a:spcAft>
              <a:buClr>
                <a:schemeClr val="dk1"/>
              </a:buClr>
              <a:buSzPts val="1100"/>
              <a:buFont typeface="Arial"/>
              <a:buNone/>
            </a:pPr>
            <a:r>
              <a:rPr lang="en" sz="700" dirty="0">
                <a:solidFill>
                  <a:srgbClr val="000000"/>
                </a:solidFill>
                <a:latin typeface="Comic Sans MS"/>
                <a:ea typeface="Comic Sans MS"/>
                <a:cs typeface="Comic Sans MS"/>
                <a:sym typeface="Comic Sans MS"/>
              </a:rPr>
              <a:t> </a:t>
            </a:r>
            <a:r>
              <a:rPr lang="en" sz="600" dirty="0">
                <a:solidFill>
                  <a:srgbClr val="000000"/>
                </a:solidFill>
                <a:latin typeface="Comic Sans MS"/>
                <a:ea typeface="Comic Sans MS"/>
                <a:cs typeface="Comic Sans MS"/>
                <a:sym typeface="Comic Sans MS"/>
              </a:rPr>
              <a:t> </a:t>
            </a:r>
            <a:r>
              <a:rPr lang="en" sz="100" dirty="0">
                <a:solidFill>
                  <a:srgbClr val="000000"/>
                </a:solidFill>
                <a:latin typeface="Comic Sans MS"/>
                <a:ea typeface="Comic Sans MS"/>
                <a:cs typeface="Comic Sans MS"/>
                <a:sym typeface="Comic Sans MS"/>
              </a:rPr>
              <a:t> </a:t>
            </a:r>
            <a:r>
              <a:rPr lang="en" sz="800" dirty="0">
                <a:solidFill>
                  <a:srgbClr val="000000"/>
                </a:solidFill>
                <a:latin typeface="Comic Sans MS"/>
                <a:ea typeface="Comic Sans MS"/>
                <a:cs typeface="Comic Sans MS"/>
                <a:sym typeface="Comic Sans MS"/>
              </a:rPr>
              <a:t> </a:t>
            </a:r>
            <a:r>
              <a:rPr lang="en" sz="700" dirty="0">
                <a:solidFill>
                  <a:srgbClr val="000000"/>
                </a:solidFill>
                <a:latin typeface="Comic Sans MS"/>
                <a:ea typeface="Comic Sans MS"/>
                <a:cs typeface="Comic Sans MS"/>
                <a:sym typeface="Comic Sans MS"/>
              </a:rPr>
              <a:t> </a:t>
            </a:r>
            <a:endParaRPr sz="700" dirty="0">
              <a:solidFill>
                <a:srgbClr val="000000"/>
              </a:solidFill>
              <a:latin typeface="Comic Sans MS"/>
              <a:ea typeface="Comic Sans MS"/>
              <a:cs typeface="Comic Sans MS"/>
              <a:sym typeface="Comic Sans MS"/>
            </a:endParaRPr>
          </a:p>
          <a:p>
            <a:pPr marL="457200" lvl="0" indent="-342900" algn="l" rtl="0">
              <a:lnSpc>
                <a:spcPct val="95000"/>
              </a:lnSpc>
              <a:spcBef>
                <a:spcPts val="0"/>
              </a:spcBef>
              <a:spcAft>
                <a:spcPts val="0"/>
              </a:spcAft>
              <a:buClr>
                <a:srgbClr val="000000"/>
              </a:buClr>
              <a:buSzPts val="1800"/>
              <a:buChar char="●"/>
            </a:pPr>
            <a:r>
              <a:rPr lang="en" sz="1550" b="1" dirty="0">
                <a:solidFill>
                  <a:srgbClr val="000000"/>
                </a:solidFill>
                <a:latin typeface="Comic Sans MS"/>
                <a:ea typeface="Comic Sans MS"/>
                <a:cs typeface="Comic Sans MS"/>
                <a:sym typeface="Comic Sans MS"/>
              </a:rPr>
              <a:t>Mode - III : </a:t>
            </a:r>
            <a:r>
              <a:rPr lang="en" sz="1550" dirty="0">
                <a:solidFill>
                  <a:srgbClr val="000000"/>
                </a:solidFill>
                <a:latin typeface="Comic Sans MS"/>
                <a:ea typeface="Comic Sans MS"/>
                <a:cs typeface="Comic Sans MS"/>
                <a:sym typeface="Comic Sans MS"/>
              </a:rPr>
              <a:t>Displays the Alarm Time and the ON/OFF status of the Alarm. A Bell Icon is displayed irrespective of the mode only if the Alarm is ON. The Buzzer for the Alarm rings for 1 - Minute from the moment the Clock Time matches the Alarm Time. Setting Alarm Time, ON/OFF and Stopping Alarm (if ringing) can be done by operating Push Buttons.</a:t>
            </a:r>
            <a:r>
              <a:rPr lang="en" sz="500" dirty="0">
                <a:solidFill>
                  <a:srgbClr val="000000"/>
                </a:solidFill>
                <a:latin typeface="Comic Sans MS"/>
                <a:ea typeface="Comic Sans MS"/>
                <a:cs typeface="Comic Sans MS"/>
                <a:sym typeface="Comic Sans MS"/>
              </a:rPr>
              <a:t>.</a:t>
            </a:r>
            <a:endParaRPr sz="500" dirty="0">
              <a:solidFill>
                <a:srgbClr val="000000"/>
              </a:solidFill>
              <a:latin typeface="Comic Sans MS"/>
              <a:ea typeface="Comic Sans MS"/>
              <a:cs typeface="Comic Sans MS"/>
              <a:sym typeface="Comic Sans MS"/>
            </a:endParaRPr>
          </a:p>
          <a:p>
            <a:pPr marL="1028700" lvl="0" indent="0" algn="l" rtl="0">
              <a:lnSpc>
                <a:spcPct val="95000"/>
              </a:lnSpc>
              <a:spcBef>
                <a:spcPts val="0"/>
              </a:spcBef>
              <a:spcAft>
                <a:spcPts val="0"/>
              </a:spcAft>
              <a:buClr>
                <a:schemeClr val="dk1"/>
              </a:buClr>
              <a:buSzPts val="1100"/>
              <a:buFont typeface="Arial"/>
              <a:buNone/>
            </a:pPr>
            <a:r>
              <a:rPr lang="en" sz="600" dirty="0">
                <a:solidFill>
                  <a:srgbClr val="000000"/>
                </a:solidFill>
                <a:latin typeface="Comic Sans MS"/>
                <a:ea typeface="Comic Sans MS"/>
                <a:cs typeface="Comic Sans MS"/>
                <a:sym typeface="Comic Sans MS"/>
              </a:rPr>
              <a:t> </a:t>
            </a:r>
            <a:r>
              <a:rPr lang="en" sz="400" dirty="0">
                <a:solidFill>
                  <a:srgbClr val="000000"/>
                </a:solidFill>
                <a:latin typeface="Comic Sans MS"/>
                <a:ea typeface="Comic Sans MS"/>
                <a:cs typeface="Comic Sans MS"/>
                <a:sym typeface="Comic Sans MS"/>
              </a:rPr>
              <a:t>  </a:t>
            </a:r>
            <a:r>
              <a:rPr lang="en" sz="700" dirty="0">
                <a:solidFill>
                  <a:srgbClr val="000000"/>
                </a:solidFill>
                <a:latin typeface="Comic Sans MS"/>
                <a:ea typeface="Comic Sans MS"/>
                <a:cs typeface="Comic Sans MS"/>
                <a:sym typeface="Comic Sans MS"/>
              </a:rPr>
              <a:t> </a:t>
            </a:r>
            <a:endParaRPr sz="700" dirty="0">
              <a:solidFill>
                <a:srgbClr val="000000"/>
              </a:solidFill>
              <a:latin typeface="Comic Sans MS"/>
              <a:ea typeface="Comic Sans MS"/>
              <a:cs typeface="Comic Sans MS"/>
              <a:sym typeface="Comic Sans MS"/>
            </a:endParaRPr>
          </a:p>
          <a:p>
            <a:pPr marL="457200" lvl="0" indent="-342900" algn="l" rtl="0">
              <a:lnSpc>
                <a:spcPct val="95000"/>
              </a:lnSpc>
              <a:spcBef>
                <a:spcPts val="0"/>
              </a:spcBef>
              <a:spcAft>
                <a:spcPts val="0"/>
              </a:spcAft>
              <a:buClr>
                <a:srgbClr val="000000"/>
              </a:buClr>
              <a:buSzPts val="1800"/>
              <a:buChar char="●"/>
            </a:pPr>
            <a:r>
              <a:rPr lang="en" sz="1550" b="1" dirty="0">
                <a:solidFill>
                  <a:srgbClr val="000000"/>
                </a:solidFill>
                <a:latin typeface="Comic Sans MS"/>
                <a:ea typeface="Comic Sans MS"/>
                <a:cs typeface="Comic Sans MS"/>
                <a:sym typeface="Comic Sans MS"/>
              </a:rPr>
              <a:t>Mode - IV :</a:t>
            </a:r>
            <a:r>
              <a:rPr lang="en" sz="1550" dirty="0">
                <a:solidFill>
                  <a:srgbClr val="000000"/>
                </a:solidFill>
                <a:latin typeface="Comic Sans MS"/>
                <a:ea typeface="Comic Sans MS"/>
                <a:cs typeface="Comic Sans MS"/>
                <a:sym typeface="Comic Sans MS"/>
              </a:rPr>
              <a:t> Displays the StopWatch. Start/Stop, Lap(time b/w two splits) and Reset can be done with the use of Push Buttons</a:t>
            </a:r>
            <a:r>
              <a:rPr lang="en" sz="700" dirty="0">
                <a:solidFill>
                  <a:srgbClr val="000000"/>
                </a:solidFill>
                <a:latin typeface="Comic Sans MS"/>
                <a:ea typeface="Comic Sans MS"/>
                <a:cs typeface="Comic Sans MS"/>
                <a:sym typeface="Comic Sans MS"/>
              </a:rPr>
              <a:t>.</a:t>
            </a:r>
            <a:endParaRPr sz="700" dirty="0">
              <a:solidFill>
                <a:srgbClr val="000000"/>
              </a:solidFill>
              <a:latin typeface="Comic Sans MS"/>
              <a:ea typeface="Comic Sans MS"/>
              <a:cs typeface="Comic Sans MS"/>
              <a:sym typeface="Comic Sans MS"/>
            </a:endParaRPr>
          </a:p>
          <a:p>
            <a:pPr marL="1485900" lvl="0" indent="0" algn="l" rtl="0">
              <a:lnSpc>
                <a:spcPct val="95000"/>
              </a:lnSpc>
              <a:spcBef>
                <a:spcPts val="0"/>
              </a:spcBef>
              <a:spcAft>
                <a:spcPts val="0"/>
              </a:spcAft>
              <a:buClr>
                <a:schemeClr val="dk1"/>
              </a:buClr>
              <a:buSzPts val="1100"/>
              <a:buFont typeface="Arial"/>
              <a:buNone/>
            </a:pPr>
            <a:r>
              <a:rPr lang="en" sz="600" dirty="0">
                <a:solidFill>
                  <a:srgbClr val="000000"/>
                </a:solidFill>
                <a:latin typeface="Comic Sans MS"/>
                <a:ea typeface="Comic Sans MS"/>
                <a:cs typeface="Comic Sans MS"/>
                <a:sym typeface="Comic Sans MS"/>
              </a:rPr>
              <a:t> </a:t>
            </a:r>
            <a:endParaRPr sz="600" dirty="0">
              <a:solidFill>
                <a:srgbClr val="000000"/>
              </a:solidFill>
              <a:latin typeface="Comic Sans MS"/>
              <a:ea typeface="Comic Sans MS"/>
              <a:cs typeface="Comic Sans MS"/>
              <a:sym typeface="Comic Sans MS"/>
            </a:endParaRPr>
          </a:p>
          <a:p>
            <a:pPr marL="457200" lvl="0" indent="-327025" algn="l" rtl="0">
              <a:lnSpc>
                <a:spcPct val="95000"/>
              </a:lnSpc>
              <a:spcBef>
                <a:spcPts val="0"/>
              </a:spcBef>
              <a:spcAft>
                <a:spcPts val="0"/>
              </a:spcAft>
              <a:buClr>
                <a:srgbClr val="000000"/>
              </a:buClr>
              <a:buSzPts val="1550"/>
              <a:buChar char="●"/>
            </a:pPr>
            <a:r>
              <a:rPr lang="en" sz="1550" b="1" dirty="0">
                <a:solidFill>
                  <a:srgbClr val="000000"/>
                </a:solidFill>
                <a:latin typeface="Comic Sans MS"/>
                <a:ea typeface="Comic Sans MS"/>
                <a:cs typeface="Comic Sans MS"/>
                <a:sym typeface="Comic Sans MS"/>
              </a:rPr>
              <a:t>Mode - V : </a:t>
            </a:r>
            <a:r>
              <a:rPr lang="en" sz="1550" dirty="0">
                <a:solidFill>
                  <a:srgbClr val="000000"/>
                </a:solidFill>
                <a:latin typeface="Comic Sans MS"/>
                <a:ea typeface="Comic Sans MS"/>
                <a:cs typeface="Comic Sans MS"/>
                <a:sym typeface="Comic Sans MS"/>
              </a:rPr>
              <a:t> Displays Timer. Set Timer, Start/Stop and Reset can be done by making use of Push Buttons </a:t>
            </a:r>
            <a:endParaRPr sz="1550" dirty="0">
              <a:solidFill>
                <a:srgbClr val="000000"/>
              </a:solidFill>
              <a:latin typeface="Comic Sans MS"/>
              <a:ea typeface="Comic Sans MS"/>
              <a:cs typeface="Comic Sans MS"/>
              <a:sym typeface="Comic Sans MS"/>
            </a:endParaRPr>
          </a:p>
          <a:p>
            <a:pPr marL="0" lvl="0" indent="0" algn="l" rtl="0">
              <a:spcBef>
                <a:spcPts val="0"/>
              </a:spcBef>
              <a:spcAft>
                <a:spcPts val="1200"/>
              </a:spcAft>
              <a:buNone/>
            </a:pPr>
            <a:endParaRPr dirty="0">
              <a:solidFill>
                <a:srgbClr val="000000"/>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26064" y="268600"/>
            <a:ext cx="8506235" cy="430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200" b="1" u="sng" dirty="0">
                <a:solidFill>
                  <a:schemeClr val="dk1"/>
                </a:solidFill>
                <a:latin typeface="Comic Sans MS"/>
                <a:ea typeface="Comic Sans MS"/>
                <a:cs typeface="Comic Sans MS"/>
                <a:sym typeface="Comic Sans MS"/>
              </a:rPr>
              <a:t>Declaration</a:t>
            </a:r>
            <a:r>
              <a:rPr lang="en" sz="2200" b="1" dirty="0">
                <a:solidFill>
                  <a:schemeClr val="dk1"/>
                </a:solidFill>
                <a:latin typeface="Comic Sans MS"/>
                <a:ea typeface="Comic Sans MS"/>
                <a:cs typeface="Comic Sans MS"/>
                <a:sym typeface="Comic Sans MS"/>
              </a:rPr>
              <a:t> :</a:t>
            </a:r>
            <a:endParaRPr sz="2200" b="1" dirty="0">
              <a:solidFill>
                <a:schemeClr val="dk1"/>
              </a:solidFill>
              <a:latin typeface="Comic Sans MS"/>
              <a:ea typeface="Comic Sans MS"/>
              <a:cs typeface="Comic Sans MS"/>
              <a:sym typeface="Comic Sans MS"/>
            </a:endParaRPr>
          </a:p>
          <a:p>
            <a:pPr marL="0" lvl="0" indent="0" algn="l" rtl="0">
              <a:spcBef>
                <a:spcPts val="0"/>
              </a:spcBef>
              <a:spcAft>
                <a:spcPts val="0"/>
              </a:spcAft>
              <a:buNone/>
            </a:pPr>
            <a:r>
              <a:rPr lang="en" sz="1900" dirty="0">
                <a:solidFill>
                  <a:srgbClr val="000000"/>
                </a:solidFill>
                <a:latin typeface="Comic Sans MS"/>
                <a:ea typeface="Comic Sans MS"/>
                <a:cs typeface="Comic Sans MS"/>
                <a:sym typeface="Comic Sans MS"/>
              </a:rPr>
              <a:t>I hereby declare that I have done my CS 225-226 Project titled “Arduino Digital Clock” along with my teammate and we did not copy any of the Code and Circuit Design from any External Sources. We developed everything from the scratch.</a:t>
            </a:r>
            <a:endParaRPr sz="1900" dirty="0">
              <a:solidFill>
                <a:srgbClr val="000000"/>
              </a:solidFill>
              <a:latin typeface="Comic Sans MS"/>
              <a:ea typeface="Comic Sans MS"/>
              <a:cs typeface="Comic Sans MS"/>
              <a:sym typeface="Comic Sans MS"/>
            </a:endParaRPr>
          </a:p>
          <a:p>
            <a:pPr marL="0" lvl="0" indent="0" algn="l" rtl="0">
              <a:spcBef>
                <a:spcPts val="0"/>
              </a:spcBef>
              <a:spcAft>
                <a:spcPts val="0"/>
              </a:spcAft>
              <a:buNone/>
            </a:pPr>
            <a:endParaRPr sz="1900" dirty="0">
              <a:solidFill>
                <a:srgbClr val="424242"/>
              </a:solidFill>
              <a:latin typeface="Comic Sans MS"/>
              <a:ea typeface="Comic Sans MS"/>
              <a:cs typeface="Comic Sans MS"/>
              <a:sym typeface="Comic Sans MS"/>
            </a:endParaRPr>
          </a:p>
          <a:p>
            <a:pPr marL="0" lvl="0" indent="0" algn="l" rtl="0">
              <a:spcBef>
                <a:spcPts val="0"/>
              </a:spcBef>
              <a:spcAft>
                <a:spcPts val="0"/>
              </a:spcAft>
              <a:buClr>
                <a:schemeClr val="dk1"/>
              </a:buClr>
              <a:buSzPts val="1100"/>
              <a:buFont typeface="Arial"/>
              <a:buNone/>
            </a:pPr>
            <a:endParaRPr sz="1900" dirty="0">
              <a:solidFill>
                <a:srgbClr val="424242"/>
              </a:solidFill>
              <a:latin typeface="Comic Sans MS"/>
              <a:ea typeface="Comic Sans MS"/>
              <a:cs typeface="Comic Sans MS"/>
              <a:sym typeface="Comic Sans MS"/>
            </a:endParaRPr>
          </a:p>
          <a:p>
            <a:pPr marL="0" lvl="0" indent="0" algn="l" rtl="0">
              <a:spcBef>
                <a:spcPts val="0"/>
              </a:spcBef>
              <a:spcAft>
                <a:spcPts val="0"/>
              </a:spcAft>
              <a:buNone/>
            </a:pPr>
            <a:r>
              <a:rPr lang="en" sz="2200" b="1" u="sng" dirty="0">
                <a:solidFill>
                  <a:schemeClr val="dk1"/>
                </a:solidFill>
                <a:latin typeface="Comic Sans MS"/>
                <a:ea typeface="Comic Sans MS"/>
                <a:cs typeface="Comic Sans MS"/>
                <a:sym typeface="Comic Sans MS"/>
              </a:rPr>
              <a:t>Group Members</a:t>
            </a:r>
            <a:r>
              <a:rPr lang="en" sz="2200" b="1" dirty="0">
                <a:solidFill>
                  <a:schemeClr val="dk1"/>
                </a:solidFill>
                <a:latin typeface="Comic Sans MS"/>
                <a:ea typeface="Comic Sans MS"/>
                <a:cs typeface="Comic Sans MS"/>
                <a:sym typeface="Comic Sans MS"/>
              </a:rPr>
              <a:t> </a:t>
            </a:r>
            <a:r>
              <a:rPr lang="en" sz="2000" b="1" dirty="0">
                <a:solidFill>
                  <a:schemeClr val="dk1"/>
                </a:solidFill>
                <a:latin typeface="Comic Sans MS"/>
                <a:ea typeface="Comic Sans MS"/>
                <a:cs typeface="Comic Sans MS"/>
                <a:sym typeface="Comic Sans MS"/>
              </a:rPr>
              <a:t>:</a:t>
            </a:r>
            <a:endParaRPr sz="2000" b="1" dirty="0">
              <a:solidFill>
                <a:schemeClr val="dk1"/>
              </a:solidFill>
              <a:latin typeface="Comic Sans MS"/>
              <a:ea typeface="Comic Sans MS"/>
              <a:cs typeface="Comic Sans MS"/>
              <a:sym typeface="Comic Sans MS"/>
            </a:endParaRPr>
          </a:p>
          <a:p>
            <a:pPr marL="457200" lvl="0" indent="-349250" algn="l" rtl="0">
              <a:spcBef>
                <a:spcPts val="0"/>
              </a:spcBef>
              <a:spcAft>
                <a:spcPts val="0"/>
              </a:spcAft>
              <a:buClr>
                <a:schemeClr val="dk1"/>
              </a:buClr>
              <a:buSzPts val="1900"/>
              <a:buFont typeface="Comic Sans MS"/>
              <a:buChar char="●"/>
            </a:pPr>
            <a:r>
              <a:rPr lang="en" sz="1900" dirty="0">
                <a:solidFill>
                  <a:schemeClr val="dk1"/>
                </a:solidFill>
                <a:latin typeface="Comic Sans MS"/>
                <a:ea typeface="Comic Sans MS"/>
                <a:cs typeface="Comic Sans MS"/>
                <a:sym typeface="Comic Sans MS"/>
              </a:rPr>
              <a:t>Batturi Jaswanth - 1901CS13</a:t>
            </a:r>
            <a:endParaRPr sz="2100" b="1" dirty="0">
              <a:solidFill>
                <a:schemeClr val="dk1"/>
              </a:solidFill>
              <a:latin typeface="Comic Sans MS"/>
              <a:ea typeface="Comic Sans MS"/>
              <a:cs typeface="Comic Sans MS"/>
              <a:sym typeface="Comic Sans MS"/>
            </a:endParaRPr>
          </a:p>
          <a:p>
            <a:pPr marL="457200" lvl="0" indent="-349250" algn="l" rtl="0">
              <a:spcBef>
                <a:spcPts val="0"/>
              </a:spcBef>
              <a:spcAft>
                <a:spcPts val="0"/>
              </a:spcAft>
              <a:buClr>
                <a:srgbClr val="000000"/>
              </a:buClr>
              <a:buSzPts val="1900"/>
              <a:buFont typeface="Comic Sans MS"/>
              <a:buChar char="●"/>
            </a:pPr>
            <a:r>
              <a:rPr lang="en" sz="1900" dirty="0">
                <a:solidFill>
                  <a:srgbClr val="000000"/>
                </a:solidFill>
                <a:latin typeface="Comic Sans MS"/>
                <a:ea typeface="Comic Sans MS"/>
                <a:cs typeface="Comic Sans MS"/>
                <a:sym typeface="Comic Sans MS"/>
              </a:rPr>
              <a:t>Bhavan Dondapati - 1901CS14</a:t>
            </a:r>
            <a:endParaRPr sz="1900" dirty="0">
              <a:solidFill>
                <a:srgbClr val="000000"/>
              </a:solidFill>
              <a:latin typeface="Comic Sans MS"/>
              <a:ea typeface="Comic Sans MS"/>
              <a:cs typeface="Comic Sans MS"/>
              <a:sym typeface="Comic Sans MS"/>
            </a:endParaRPr>
          </a:p>
          <a:p>
            <a:pPr marL="0" lvl="0" indent="0" algn="l" rtl="0">
              <a:spcBef>
                <a:spcPts val="0"/>
              </a:spcBef>
              <a:spcAft>
                <a:spcPts val="1200"/>
              </a:spcAft>
              <a:buNone/>
            </a:pPr>
            <a:endParaRPr dirty="0">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body" idx="1"/>
          </p:nvPr>
        </p:nvSpPr>
        <p:spPr>
          <a:xfrm>
            <a:off x="311700" y="214875"/>
            <a:ext cx="8520600" cy="4928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b="1" u="sng" dirty="0">
                <a:solidFill>
                  <a:srgbClr val="000000"/>
                </a:solidFill>
                <a:latin typeface="Comic Sans MS"/>
                <a:ea typeface="Comic Sans MS"/>
                <a:cs typeface="Comic Sans MS"/>
                <a:sym typeface="Comic Sans MS"/>
              </a:rPr>
              <a:t>Inputs</a:t>
            </a:r>
            <a:r>
              <a:rPr lang="en" b="1" dirty="0">
                <a:solidFill>
                  <a:srgbClr val="000000"/>
                </a:solidFill>
                <a:latin typeface="Comic Sans MS"/>
                <a:ea typeface="Comic Sans MS"/>
                <a:cs typeface="Comic Sans MS"/>
                <a:sym typeface="Comic Sans MS"/>
              </a:rPr>
              <a:t> :</a:t>
            </a:r>
            <a:endParaRPr b="1" dirty="0">
              <a:solidFill>
                <a:srgbClr val="000000"/>
              </a:solidFill>
              <a:latin typeface="Comic Sans MS"/>
              <a:ea typeface="Comic Sans MS"/>
              <a:cs typeface="Comic Sans MS"/>
              <a:sym typeface="Comic Sans MS"/>
            </a:endParaRPr>
          </a:p>
          <a:p>
            <a:pPr marL="457200" lvl="0" indent="-322580" algn="l" rtl="0">
              <a:spcBef>
                <a:spcPts val="120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4 Push Buttons</a:t>
            </a:r>
            <a:r>
              <a:rPr lang="en" sz="1600" dirty="0">
                <a:solidFill>
                  <a:srgbClr val="000000"/>
                </a:solidFill>
                <a:latin typeface="Comic Sans MS"/>
                <a:ea typeface="Comic Sans MS"/>
                <a:cs typeface="Comic Sans MS"/>
                <a:sym typeface="Comic Sans MS"/>
              </a:rPr>
              <a:t> - Controls &amp; modifies the settings, like regular digital hand watches.</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DHT11 </a:t>
            </a:r>
            <a:r>
              <a:rPr lang="en" sz="1600" dirty="0">
                <a:solidFill>
                  <a:srgbClr val="000000"/>
                </a:solidFill>
                <a:latin typeface="Comic Sans MS"/>
                <a:ea typeface="Comic Sans MS"/>
                <a:cs typeface="Comic Sans MS"/>
                <a:sym typeface="Comic Sans MS"/>
              </a:rPr>
              <a:t>- Temperature and Humidity Sensor in the atmosphere.</a:t>
            </a:r>
            <a:endParaRPr sz="1600" dirty="0">
              <a:solidFill>
                <a:srgbClr val="000000"/>
              </a:solidFill>
              <a:latin typeface="Comic Sans MS"/>
              <a:ea typeface="Comic Sans MS"/>
              <a:cs typeface="Comic Sans MS"/>
              <a:sym typeface="Comic Sans MS"/>
            </a:endParaRPr>
          </a:p>
          <a:p>
            <a:pPr marL="0" lvl="0" indent="0" algn="l" rtl="0">
              <a:spcBef>
                <a:spcPts val="1200"/>
              </a:spcBef>
              <a:spcAft>
                <a:spcPts val="0"/>
              </a:spcAft>
              <a:buNone/>
            </a:pPr>
            <a:r>
              <a:rPr lang="en" b="1" u="sng" dirty="0">
                <a:solidFill>
                  <a:srgbClr val="000000"/>
                </a:solidFill>
                <a:latin typeface="Comic Sans MS"/>
                <a:ea typeface="Comic Sans MS"/>
                <a:cs typeface="Comic Sans MS"/>
                <a:sym typeface="Comic Sans MS"/>
              </a:rPr>
              <a:t>Outputs</a:t>
            </a:r>
            <a:r>
              <a:rPr lang="en" b="1" dirty="0">
                <a:solidFill>
                  <a:srgbClr val="000000"/>
                </a:solidFill>
                <a:latin typeface="Comic Sans MS"/>
                <a:ea typeface="Comic Sans MS"/>
                <a:cs typeface="Comic Sans MS"/>
                <a:sym typeface="Comic Sans MS"/>
              </a:rPr>
              <a:t> :</a:t>
            </a:r>
            <a:endParaRPr b="1" dirty="0">
              <a:solidFill>
                <a:srgbClr val="000000"/>
              </a:solidFill>
              <a:latin typeface="Comic Sans MS"/>
              <a:ea typeface="Comic Sans MS"/>
              <a:cs typeface="Comic Sans MS"/>
              <a:sym typeface="Comic Sans MS"/>
            </a:endParaRPr>
          </a:p>
          <a:p>
            <a:pPr marL="457200" lvl="0" indent="-322580" algn="l" rtl="0">
              <a:spcBef>
                <a:spcPts val="120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16x2 Liquid Crystal Display (LCD)</a:t>
            </a:r>
            <a:r>
              <a:rPr lang="en" sz="1600" dirty="0">
                <a:solidFill>
                  <a:srgbClr val="000000"/>
                </a:solidFill>
                <a:latin typeface="Comic Sans MS"/>
                <a:ea typeface="Comic Sans MS"/>
                <a:cs typeface="Comic Sans MS"/>
                <a:sym typeface="Comic Sans MS"/>
              </a:rPr>
              <a:t> - Displays the Digital Time and its other modes.</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Piezo Buzzer</a:t>
            </a:r>
            <a:r>
              <a:rPr lang="en" sz="1600" dirty="0">
                <a:solidFill>
                  <a:srgbClr val="000000"/>
                </a:solidFill>
                <a:latin typeface="Comic Sans MS"/>
                <a:ea typeface="Comic Sans MS"/>
                <a:cs typeface="Comic Sans MS"/>
                <a:sym typeface="Comic Sans MS"/>
              </a:rPr>
              <a:t> - Makes beeping sounds to notify when a Alarm and Timer is set.</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LED</a:t>
            </a:r>
            <a:r>
              <a:rPr lang="en" sz="1600" dirty="0">
                <a:solidFill>
                  <a:srgbClr val="000000"/>
                </a:solidFill>
                <a:latin typeface="Comic Sans MS"/>
                <a:ea typeface="Comic Sans MS"/>
                <a:cs typeface="Comic Sans MS"/>
                <a:sym typeface="Comic Sans MS"/>
              </a:rPr>
              <a:t> - Blinks along with the Buzzer when a Alarm or Timer is set.</a:t>
            </a:r>
            <a:endParaRPr sz="1600" dirty="0">
              <a:solidFill>
                <a:srgbClr val="000000"/>
              </a:solidFill>
              <a:latin typeface="Comic Sans MS"/>
              <a:ea typeface="Comic Sans MS"/>
              <a:cs typeface="Comic Sans MS"/>
              <a:sym typeface="Comic Sans MS"/>
            </a:endParaRPr>
          </a:p>
          <a:p>
            <a:pPr marL="0" lvl="0" indent="0" algn="l" rtl="0">
              <a:spcBef>
                <a:spcPts val="1200"/>
              </a:spcBef>
              <a:spcAft>
                <a:spcPts val="0"/>
              </a:spcAft>
              <a:buNone/>
            </a:pPr>
            <a:r>
              <a:rPr lang="en" b="1" u="sng" dirty="0">
                <a:solidFill>
                  <a:srgbClr val="000000"/>
                </a:solidFill>
                <a:latin typeface="Comic Sans MS"/>
                <a:ea typeface="Comic Sans MS"/>
                <a:cs typeface="Comic Sans MS"/>
                <a:sym typeface="Comic Sans MS"/>
              </a:rPr>
              <a:t>Features</a:t>
            </a:r>
            <a:r>
              <a:rPr lang="en" b="1" dirty="0">
                <a:solidFill>
                  <a:srgbClr val="000000"/>
                </a:solidFill>
                <a:latin typeface="Comic Sans MS"/>
                <a:ea typeface="Comic Sans MS"/>
                <a:cs typeface="Comic Sans MS"/>
                <a:sym typeface="Comic Sans MS"/>
              </a:rPr>
              <a:t> : </a:t>
            </a:r>
            <a:endParaRPr b="1" dirty="0">
              <a:solidFill>
                <a:srgbClr val="000000"/>
              </a:solidFill>
              <a:latin typeface="Comic Sans MS"/>
              <a:ea typeface="Comic Sans MS"/>
              <a:cs typeface="Comic Sans MS"/>
              <a:sym typeface="Comic Sans MS"/>
            </a:endParaRPr>
          </a:p>
          <a:p>
            <a:pPr marL="457200" lvl="0" indent="-322580" algn="l" rtl="0">
              <a:spcBef>
                <a:spcPts val="120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Mode - 1 :</a:t>
            </a:r>
            <a:r>
              <a:rPr lang="en" sz="1600" dirty="0">
                <a:solidFill>
                  <a:srgbClr val="000000"/>
                </a:solidFill>
                <a:latin typeface="Comic Sans MS"/>
                <a:ea typeface="Comic Sans MS"/>
                <a:cs typeface="Comic Sans MS"/>
                <a:sym typeface="Comic Sans MS"/>
              </a:rPr>
              <a:t> Displays </a:t>
            </a:r>
            <a:r>
              <a:rPr lang="en" sz="1600" b="1" dirty="0">
                <a:solidFill>
                  <a:srgbClr val="000000"/>
                </a:solidFill>
                <a:latin typeface="Comic Sans MS"/>
                <a:ea typeface="Comic Sans MS"/>
                <a:cs typeface="Comic Sans MS"/>
                <a:sym typeface="Comic Sans MS"/>
              </a:rPr>
              <a:t>Time</a:t>
            </a:r>
            <a:r>
              <a:rPr lang="en" sz="1600" dirty="0">
                <a:solidFill>
                  <a:srgbClr val="000000"/>
                </a:solidFill>
                <a:latin typeface="Comic Sans MS"/>
                <a:ea typeface="Comic Sans MS"/>
                <a:cs typeface="Comic Sans MS"/>
                <a:sym typeface="Comic Sans MS"/>
              </a:rPr>
              <a:t> </a:t>
            </a:r>
            <a:r>
              <a:rPr lang="en" sz="1600" b="1" dirty="0">
                <a:solidFill>
                  <a:srgbClr val="000000"/>
                </a:solidFill>
                <a:latin typeface="Comic Sans MS"/>
                <a:ea typeface="Comic Sans MS"/>
                <a:cs typeface="Comic Sans MS"/>
                <a:sym typeface="Comic Sans MS"/>
              </a:rPr>
              <a:t>(12 and 24 hrs format)</a:t>
            </a:r>
            <a:r>
              <a:rPr lang="en" sz="1600" dirty="0">
                <a:solidFill>
                  <a:srgbClr val="000000"/>
                </a:solidFill>
                <a:latin typeface="Comic Sans MS"/>
                <a:ea typeface="Comic Sans MS"/>
                <a:cs typeface="Comic Sans MS"/>
                <a:sym typeface="Comic Sans MS"/>
              </a:rPr>
              <a:t> and </a:t>
            </a:r>
            <a:r>
              <a:rPr lang="en" sz="1600" b="1" dirty="0">
                <a:solidFill>
                  <a:srgbClr val="000000"/>
                </a:solidFill>
                <a:latin typeface="Comic Sans MS"/>
                <a:ea typeface="Comic Sans MS"/>
                <a:cs typeface="Comic Sans MS"/>
                <a:sym typeface="Comic Sans MS"/>
              </a:rPr>
              <a:t>Temperature and Humidity</a:t>
            </a:r>
            <a:r>
              <a:rPr lang="en" sz="1600" dirty="0">
                <a:solidFill>
                  <a:srgbClr val="000000"/>
                </a:solidFill>
                <a:latin typeface="Comic Sans MS"/>
                <a:ea typeface="Comic Sans MS"/>
                <a:cs typeface="Comic Sans MS"/>
                <a:sym typeface="Comic Sans MS"/>
              </a:rPr>
              <a:t>.</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Mode - 2 :</a:t>
            </a:r>
            <a:r>
              <a:rPr lang="en" sz="1600" dirty="0">
                <a:solidFill>
                  <a:srgbClr val="000000"/>
                </a:solidFill>
                <a:latin typeface="Comic Sans MS"/>
                <a:ea typeface="Comic Sans MS"/>
                <a:cs typeface="Comic Sans MS"/>
                <a:sym typeface="Comic Sans MS"/>
              </a:rPr>
              <a:t> Displays </a:t>
            </a:r>
            <a:r>
              <a:rPr lang="en" sz="1600" b="1" dirty="0">
                <a:solidFill>
                  <a:srgbClr val="000000"/>
                </a:solidFill>
                <a:latin typeface="Comic Sans MS"/>
                <a:ea typeface="Comic Sans MS"/>
                <a:cs typeface="Comic Sans MS"/>
                <a:sym typeface="Comic Sans MS"/>
              </a:rPr>
              <a:t>Date and Day</a:t>
            </a:r>
            <a:r>
              <a:rPr lang="en" sz="1600" dirty="0">
                <a:solidFill>
                  <a:srgbClr val="000000"/>
                </a:solidFill>
                <a:latin typeface="Comic Sans MS"/>
                <a:ea typeface="Comic Sans MS"/>
                <a:cs typeface="Comic Sans MS"/>
                <a:sym typeface="Comic Sans MS"/>
              </a:rPr>
              <a:t> and </a:t>
            </a:r>
            <a:r>
              <a:rPr lang="en" sz="1600" b="1" dirty="0">
                <a:solidFill>
                  <a:srgbClr val="000000"/>
                </a:solidFill>
                <a:latin typeface="Comic Sans MS"/>
                <a:ea typeface="Comic Sans MS"/>
                <a:cs typeface="Comic Sans MS"/>
                <a:sym typeface="Comic Sans MS"/>
              </a:rPr>
              <a:t>reminds </a:t>
            </a:r>
            <a:r>
              <a:rPr lang="en" sz="1600" dirty="0">
                <a:solidFill>
                  <a:srgbClr val="000000"/>
                </a:solidFill>
                <a:latin typeface="Comic Sans MS"/>
                <a:ea typeface="Comic Sans MS"/>
                <a:cs typeface="Comic Sans MS"/>
                <a:sym typeface="Comic Sans MS"/>
              </a:rPr>
              <a:t>us</a:t>
            </a:r>
            <a:r>
              <a:rPr lang="en" sz="1600" b="1" dirty="0">
                <a:solidFill>
                  <a:srgbClr val="000000"/>
                </a:solidFill>
                <a:latin typeface="Comic Sans MS"/>
                <a:ea typeface="Comic Sans MS"/>
                <a:cs typeface="Comic Sans MS"/>
                <a:sym typeface="Comic Sans MS"/>
              </a:rPr>
              <a:t> important and special dates</a:t>
            </a:r>
            <a:r>
              <a:rPr lang="en" sz="1600" dirty="0">
                <a:solidFill>
                  <a:srgbClr val="000000"/>
                </a:solidFill>
                <a:latin typeface="Comic Sans MS"/>
                <a:ea typeface="Comic Sans MS"/>
                <a:cs typeface="Comic Sans MS"/>
                <a:sym typeface="Comic Sans MS"/>
              </a:rPr>
              <a:t>.</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Mode - 3 :</a:t>
            </a:r>
            <a:r>
              <a:rPr lang="en" sz="1600" dirty="0">
                <a:solidFill>
                  <a:srgbClr val="000000"/>
                </a:solidFill>
                <a:latin typeface="Comic Sans MS"/>
                <a:ea typeface="Comic Sans MS"/>
                <a:cs typeface="Comic Sans MS"/>
                <a:sym typeface="Comic Sans MS"/>
              </a:rPr>
              <a:t> Set the</a:t>
            </a:r>
            <a:r>
              <a:rPr lang="en" sz="1600" b="1" dirty="0">
                <a:solidFill>
                  <a:srgbClr val="000000"/>
                </a:solidFill>
                <a:latin typeface="Comic Sans MS"/>
                <a:ea typeface="Comic Sans MS"/>
                <a:cs typeface="Comic Sans MS"/>
                <a:sym typeface="Comic Sans MS"/>
              </a:rPr>
              <a:t> Alarm</a:t>
            </a:r>
            <a:r>
              <a:rPr lang="en" sz="1600" dirty="0">
                <a:solidFill>
                  <a:srgbClr val="000000"/>
                </a:solidFill>
                <a:latin typeface="Comic Sans MS"/>
                <a:ea typeface="Comic Sans MS"/>
                <a:cs typeface="Comic Sans MS"/>
                <a:sym typeface="Comic Sans MS"/>
              </a:rPr>
              <a:t> to a desired Time.</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Mode - 4 :</a:t>
            </a:r>
            <a:r>
              <a:rPr lang="en" sz="1600" dirty="0">
                <a:solidFill>
                  <a:srgbClr val="000000"/>
                </a:solidFill>
                <a:latin typeface="Comic Sans MS"/>
                <a:ea typeface="Comic Sans MS"/>
                <a:cs typeface="Comic Sans MS"/>
                <a:sym typeface="Comic Sans MS"/>
              </a:rPr>
              <a:t> </a:t>
            </a:r>
            <a:r>
              <a:rPr lang="en" sz="1600" b="1" dirty="0">
                <a:solidFill>
                  <a:srgbClr val="000000"/>
                </a:solidFill>
                <a:latin typeface="Comic Sans MS"/>
                <a:ea typeface="Comic Sans MS"/>
                <a:cs typeface="Comic Sans MS"/>
                <a:sym typeface="Comic Sans MS"/>
              </a:rPr>
              <a:t>Stopwatch</a:t>
            </a:r>
            <a:r>
              <a:rPr lang="en" sz="1600" dirty="0">
                <a:solidFill>
                  <a:srgbClr val="000000"/>
                </a:solidFill>
                <a:latin typeface="Comic Sans MS"/>
                <a:ea typeface="Comic Sans MS"/>
                <a:cs typeface="Comic Sans MS"/>
                <a:sym typeface="Comic Sans MS"/>
              </a:rPr>
              <a:t> with start, stop and reset option along with </a:t>
            </a:r>
            <a:r>
              <a:rPr lang="en" sz="1600" b="1" dirty="0">
                <a:solidFill>
                  <a:srgbClr val="000000"/>
                </a:solidFill>
                <a:latin typeface="Comic Sans MS"/>
                <a:ea typeface="Comic Sans MS"/>
                <a:cs typeface="Comic Sans MS"/>
                <a:sym typeface="Comic Sans MS"/>
              </a:rPr>
              <a:t>Lap Time</a:t>
            </a:r>
            <a:r>
              <a:rPr lang="en" sz="1600" dirty="0">
                <a:solidFill>
                  <a:srgbClr val="000000"/>
                </a:solidFill>
                <a:latin typeface="Comic Sans MS"/>
                <a:ea typeface="Comic Sans MS"/>
                <a:cs typeface="Comic Sans MS"/>
                <a:sym typeface="Comic Sans MS"/>
              </a:rPr>
              <a:t> calculator.</a:t>
            </a:r>
            <a:endParaRPr sz="1600" dirty="0">
              <a:solidFill>
                <a:srgbClr val="000000"/>
              </a:solidFill>
              <a:latin typeface="Comic Sans MS"/>
              <a:ea typeface="Comic Sans MS"/>
              <a:cs typeface="Comic Sans MS"/>
              <a:sym typeface="Comic Sans MS"/>
            </a:endParaRPr>
          </a:p>
          <a:p>
            <a:pPr marL="457200" lvl="0" indent="-322580" algn="l" rtl="0">
              <a:spcBef>
                <a:spcPts val="0"/>
              </a:spcBef>
              <a:spcAft>
                <a:spcPts val="0"/>
              </a:spcAft>
              <a:buClr>
                <a:srgbClr val="000000"/>
              </a:buClr>
              <a:buSzPct val="100000"/>
              <a:buChar char="●"/>
            </a:pPr>
            <a:r>
              <a:rPr lang="en" sz="1600" b="1" dirty="0">
                <a:solidFill>
                  <a:srgbClr val="000000"/>
                </a:solidFill>
                <a:latin typeface="Comic Sans MS"/>
                <a:ea typeface="Comic Sans MS"/>
                <a:cs typeface="Comic Sans MS"/>
                <a:sym typeface="Comic Sans MS"/>
              </a:rPr>
              <a:t>Mode - 5 :</a:t>
            </a:r>
            <a:r>
              <a:rPr lang="en" sz="1600" dirty="0">
                <a:solidFill>
                  <a:srgbClr val="000000"/>
                </a:solidFill>
                <a:latin typeface="Comic Sans MS"/>
                <a:ea typeface="Comic Sans MS"/>
                <a:cs typeface="Comic Sans MS"/>
                <a:sym typeface="Comic Sans MS"/>
              </a:rPr>
              <a:t> </a:t>
            </a:r>
            <a:r>
              <a:rPr lang="en" sz="1600" b="1" dirty="0">
                <a:solidFill>
                  <a:srgbClr val="000000"/>
                </a:solidFill>
                <a:latin typeface="Comic Sans MS"/>
                <a:ea typeface="Comic Sans MS"/>
                <a:cs typeface="Comic Sans MS"/>
                <a:sym typeface="Comic Sans MS"/>
              </a:rPr>
              <a:t>Timer</a:t>
            </a:r>
            <a:r>
              <a:rPr lang="en" sz="1600" dirty="0">
                <a:solidFill>
                  <a:srgbClr val="000000"/>
                </a:solidFill>
                <a:latin typeface="Comic Sans MS"/>
                <a:ea typeface="Comic Sans MS"/>
                <a:cs typeface="Comic Sans MS"/>
                <a:sym typeface="Comic Sans MS"/>
              </a:rPr>
              <a:t> which notifies us with </a:t>
            </a:r>
            <a:r>
              <a:rPr lang="en" sz="1600" b="1" dirty="0">
                <a:solidFill>
                  <a:srgbClr val="000000"/>
                </a:solidFill>
                <a:latin typeface="Comic Sans MS"/>
                <a:ea typeface="Comic Sans MS"/>
                <a:cs typeface="Comic Sans MS"/>
                <a:sym typeface="Comic Sans MS"/>
              </a:rPr>
              <a:t>buzzer</a:t>
            </a:r>
            <a:r>
              <a:rPr lang="en" sz="1600" dirty="0">
                <a:solidFill>
                  <a:srgbClr val="000000"/>
                </a:solidFill>
                <a:latin typeface="Comic Sans MS"/>
                <a:ea typeface="Comic Sans MS"/>
                <a:cs typeface="Comic Sans MS"/>
                <a:sym typeface="Comic Sans MS"/>
              </a:rPr>
              <a:t> after a desired time period.</a:t>
            </a:r>
            <a:endParaRPr sz="1600" dirty="0">
              <a:solidFill>
                <a:srgbClr val="000000"/>
              </a:solidFill>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body" idx="1"/>
          </p:nvPr>
        </p:nvSpPr>
        <p:spPr>
          <a:xfrm>
            <a:off x="311700" y="322300"/>
            <a:ext cx="8726400" cy="472710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0"/>
              </a:spcAft>
              <a:buNone/>
            </a:pPr>
            <a:r>
              <a:rPr lang="en" b="1" u="sng" dirty="0">
                <a:solidFill>
                  <a:srgbClr val="000000"/>
                </a:solidFill>
                <a:latin typeface="Comic Sans MS"/>
                <a:ea typeface="Comic Sans MS"/>
                <a:cs typeface="Comic Sans MS"/>
                <a:sym typeface="Comic Sans MS"/>
              </a:rPr>
              <a:t>My Contributions</a:t>
            </a:r>
            <a:r>
              <a:rPr lang="en" b="1" dirty="0">
                <a:solidFill>
                  <a:srgbClr val="000000"/>
                </a:solidFill>
                <a:latin typeface="Comic Sans MS"/>
                <a:ea typeface="Comic Sans MS"/>
                <a:cs typeface="Comic Sans MS"/>
                <a:sym typeface="Comic Sans MS"/>
              </a:rPr>
              <a:t> :</a:t>
            </a:r>
            <a:endParaRPr b="1" dirty="0">
              <a:solidFill>
                <a:srgbClr val="000000"/>
              </a:solidFill>
              <a:latin typeface="Comic Sans MS"/>
              <a:ea typeface="Comic Sans MS"/>
              <a:cs typeface="Comic Sans MS"/>
              <a:sym typeface="Comic Sans MS"/>
            </a:endParaRPr>
          </a:p>
          <a:p>
            <a:pPr marL="457200" lvl="0" indent="-330200" algn="l" rtl="0">
              <a:lnSpc>
                <a:spcPct val="105000"/>
              </a:lnSpc>
              <a:spcBef>
                <a:spcPts val="120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Designed the Circuit for Online Simulator from scratch in tinkercad simulator.</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Integrated the components of Piezo Buzzer Alarm and DHT11 - Temperature and Humidity Sensor with the circuit.</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Designed four Input Push Buttons in a optimized way, to control all the settings in the Digital Clock.</a:t>
            </a:r>
          </a:p>
          <a:p>
            <a:pPr indent="-330200">
              <a:lnSpc>
                <a:spcPct val="105000"/>
              </a:lnSpc>
              <a:buClr>
                <a:srgbClr val="000000"/>
              </a:buClr>
              <a:buSzPts val="1600"/>
              <a:buFont typeface="Comic Sans MS"/>
              <a:buChar char="●"/>
            </a:pPr>
            <a:r>
              <a:rPr lang="en-US" sz="1600" dirty="0">
                <a:solidFill>
                  <a:srgbClr val="000000"/>
                </a:solidFill>
                <a:latin typeface="Comic Sans MS"/>
                <a:ea typeface="Comic Sans MS"/>
                <a:cs typeface="Comic Sans MS"/>
                <a:sym typeface="Comic Sans MS"/>
              </a:rPr>
              <a:t>Developed the code for mode features and included the functions just like the real world Digital hand watches.</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Programmed the code for Time in 12 hour format with precision upto seconds and settings to modify the time </a:t>
            </a:r>
            <a:r>
              <a:rPr lang="en" sz="1600" dirty="0">
                <a:solidFill>
                  <a:schemeClr val="dk1"/>
                </a:solidFill>
                <a:latin typeface="Comic Sans MS"/>
                <a:ea typeface="Comic Sans MS"/>
                <a:cs typeface="Comic Sans MS"/>
                <a:sym typeface="Comic Sans MS"/>
              </a:rPr>
              <a:t> (mode - 1)</a:t>
            </a:r>
            <a:r>
              <a:rPr lang="en" sz="1600" dirty="0">
                <a:solidFill>
                  <a:srgbClr val="000000"/>
                </a:solidFill>
                <a:latin typeface="Comic Sans MS"/>
                <a:ea typeface="Comic Sans MS"/>
                <a:cs typeface="Comic Sans MS"/>
                <a:sym typeface="Comic Sans MS"/>
              </a:rPr>
              <a:t>.</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chemeClr val="dk1"/>
              </a:buClr>
              <a:buSzPts val="1600"/>
              <a:buFont typeface="Comic Sans MS"/>
              <a:buChar char="●"/>
            </a:pPr>
            <a:r>
              <a:rPr lang="en" sz="1600" dirty="0">
                <a:solidFill>
                  <a:schemeClr val="dk1"/>
                </a:solidFill>
                <a:latin typeface="Comic Sans MS"/>
                <a:ea typeface="Comic Sans MS"/>
                <a:cs typeface="Comic Sans MS"/>
                <a:sym typeface="Comic Sans MS"/>
              </a:rPr>
              <a:t>Programmed the dependency of Date and Day, which ensures that they are in sync always (mode - 2). </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Code for Alarm mode notification using Piezo Buzzer and settings to set the desired Alarm time (mode - 3).</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Developed the code for stopwatch and also included the Lap functionality to calculate time difference between each Time Stamp (mode - 4).</a:t>
            </a:r>
            <a:endParaRPr sz="1600" dirty="0">
              <a:solidFill>
                <a:srgbClr val="000000"/>
              </a:solidFill>
              <a:latin typeface="Comic Sans MS"/>
              <a:ea typeface="Comic Sans MS"/>
              <a:cs typeface="Comic Sans MS"/>
              <a:sym typeface="Comic Sans MS"/>
            </a:endParaRPr>
          </a:p>
          <a:p>
            <a:pPr marL="457200" lvl="0" indent="-330200" algn="l" rtl="0">
              <a:lnSpc>
                <a:spcPct val="105000"/>
              </a:lnSpc>
              <a:spcBef>
                <a:spcPts val="0"/>
              </a:spcBef>
              <a:spcAft>
                <a:spcPts val="0"/>
              </a:spcAft>
              <a:buClr>
                <a:srgbClr val="000000"/>
              </a:buClr>
              <a:buSzPts val="1600"/>
              <a:buFont typeface="Comic Sans MS"/>
              <a:buChar char="●"/>
            </a:pPr>
            <a:r>
              <a:rPr lang="en" sz="1600" dirty="0">
                <a:solidFill>
                  <a:srgbClr val="000000"/>
                </a:solidFill>
                <a:latin typeface="Comic Sans MS"/>
                <a:ea typeface="Comic Sans MS"/>
                <a:cs typeface="Comic Sans MS"/>
                <a:sym typeface="Comic Sans MS"/>
              </a:rPr>
              <a:t>Code for the Timer, which notifies by triggering the alarm after a given duration of time (mode - 5).</a:t>
            </a:r>
            <a:endParaRPr sz="1600" dirty="0">
              <a:solidFill>
                <a:srgbClr val="000000"/>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body" idx="1"/>
          </p:nvPr>
        </p:nvSpPr>
        <p:spPr>
          <a:xfrm>
            <a:off x="389672" y="402875"/>
            <a:ext cx="8520600" cy="41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2286000" lvl="0" indent="0" algn="l" rtl="0">
              <a:spcBef>
                <a:spcPts val="1200"/>
              </a:spcBef>
              <a:spcAft>
                <a:spcPts val="1200"/>
              </a:spcAft>
              <a:buNone/>
            </a:pPr>
            <a:r>
              <a:rPr lang="en" sz="4400" i="1" dirty="0">
                <a:solidFill>
                  <a:srgbClr val="000000"/>
                </a:solidFill>
              </a:rPr>
              <a:t> </a:t>
            </a:r>
            <a:r>
              <a:rPr lang="en" sz="4400" i="1" dirty="0">
                <a:solidFill>
                  <a:srgbClr val="000000"/>
                </a:solidFill>
                <a:latin typeface="Comic Sans MS"/>
                <a:ea typeface="Comic Sans MS"/>
                <a:cs typeface="Comic Sans MS"/>
                <a:sym typeface="Comic Sans MS"/>
              </a:rPr>
              <a:t>Thank You</a:t>
            </a:r>
            <a:endParaRPr sz="4400" i="1" dirty="0">
              <a:solidFill>
                <a:srgbClr val="000000"/>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311700" y="0"/>
            <a:ext cx="8520600" cy="50091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705" b="1" u="sng">
                <a:solidFill>
                  <a:srgbClr val="000000"/>
                </a:solidFill>
                <a:latin typeface="Comic Sans MS"/>
                <a:ea typeface="Comic Sans MS"/>
                <a:cs typeface="Comic Sans MS"/>
                <a:sym typeface="Comic Sans MS"/>
              </a:rPr>
              <a:t>Electrical Components</a:t>
            </a:r>
            <a:r>
              <a:rPr lang="en" sz="6705">
                <a:solidFill>
                  <a:srgbClr val="000000"/>
                </a:solidFill>
                <a:latin typeface="Comic Sans MS"/>
                <a:ea typeface="Comic Sans MS"/>
                <a:cs typeface="Comic Sans MS"/>
                <a:sym typeface="Comic Sans MS"/>
              </a:rPr>
              <a:t> :</a:t>
            </a:r>
            <a:endParaRPr sz="6705">
              <a:solidFill>
                <a:srgbClr val="000000"/>
              </a:solidFill>
              <a:latin typeface="Comic Sans MS"/>
              <a:ea typeface="Comic Sans MS"/>
              <a:cs typeface="Comic Sans MS"/>
              <a:sym typeface="Comic Sans MS"/>
            </a:endParaRPr>
          </a:p>
          <a:p>
            <a:pPr marL="457200" lvl="0" indent="-320264" algn="l" rtl="0">
              <a:spcBef>
                <a:spcPts val="1200"/>
              </a:spcBef>
              <a:spcAft>
                <a:spcPts val="0"/>
              </a:spcAft>
              <a:buClr>
                <a:srgbClr val="000000"/>
              </a:buClr>
              <a:buSzPct val="100000"/>
              <a:buFont typeface="Comic Sans MS"/>
              <a:buChar char="●"/>
            </a:pPr>
            <a:r>
              <a:rPr lang="en" sz="5774" b="1">
                <a:solidFill>
                  <a:srgbClr val="000000"/>
                </a:solidFill>
                <a:latin typeface="Comic Sans MS"/>
                <a:ea typeface="Comic Sans MS"/>
                <a:cs typeface="Comic Sans MS"/>
                <a:sym typeface="Comic Sans MS"/>
              </a:rPr>
              <a:t>ARDUINO UNO </a:t>
            </a:r>
            <a:endParaRPr sz="5774" b="1">
              <a:solidFill>
                <a:srgbClr val="000000"/>
              </a:solidFill>
              <a:latin typeface="Comic Sans MS"/>
              <a:ea typeface="Comic Sans MS"/>
              <a:cs typeface="Comic Sans MS"/>
              <a:sym typeface="Comic Sans MS"/>
            </a:endParaRPr>
          </a:p>
          <a:p>
            <a:pPr marL="3200400" lvl="0" indent="0" algn="l" rtl="0">
              <a:spcBef>
                <a:spcPts val="1200"/>
              </a:spcBef>
              <a:spcAft>
                <a:spcPts val="0"/>
              </a:spcAft>
              <a:buNone/>
            </a:pPr>
            <a:r>
              <a:rPr lang="en" sz="5074" b="1">
                <a:solidFill>
                  <a:srgbClr val="000000"/>
                </a:solidFill>
                <a:latin typeface="Comic Sans MS"/>
                <a:ea typeface="Comic Sans MS"/>
                <a:cs typeface="Comic Sans MS"/>
                <a:sym typeface="Comic Sans MS"/>
              </a:rPr>
              <a:t>Description : </a:t>
            </a:r>
            <a:r>
              <a:rPr lang="en" sz="5074">
                <a:solidFill>
                  <a:srgbClr val="000000"/>
                </a:solidFill>
                <a:highlight>
                  <a:srgbClr val="FFFFFF"/>
                </a:highlight>
                <a:latin typeface="Comic Sans MS"/>
                <a:ea typeface="Comic Sans MS"/>
                <a:cs typeface="Comic Sans MS"/>
                <a:sym typeface="Comic Sans MS"/>
              </a:rPr>
              <a:t>The Uno R3 CH340G ATmega328p Development Board is the low-cost version of the popular Uno R3 Arduino.</a:t>
            </a:r>
            <a:endParaRPr sz="5074">
              <a:solidFill>
                <a:srgbClr val="000000"/>
              </a:solidFill>
              <a:highlight>
                <a:srgbClr val="FFFFFF"/>
              </a:highlight>
              <a:latin typeface="Comic Sans MS"/>
              <a:ea typeface="Comic Sans MS"/>
              <a:cs typeface="Comic Sans MS"/>
              <a:sym typeface="Comic Sans MS"/>
            </a:endParaRPr>
          </a:p>
          <a:p>
            <a:pPr marL="3200400" lvl="0" indent="0" algn="l" rtl="0">
              <a:spcBef>
                <a:spcPts val="1200"/>
              </a:spcBef>
              <a:spcAft>
                <a:spcPts val="0"/>
              </a:spcAft>
              <a:buNone/>
            </a:pPr>
            <a:r>
              <a:rPr lang="en" sz="5116" b="1">
                <a:solidFill>
                  <a:srgbClr val="000000"/>
                </a:solidFill>
                <a:highlight>
                  <a:srgbClr val="FFFFFF"/>
                </a:highlight>
                <a:latin typeface="Comic Sans MS"/>
                <a:ea typeface="Comic Sans MS"/>
                <a:cs typeface="Comic Sans MS"/>
                <a:sym typeface="Comic Sans MS"/>
              </a:rPr>
              <a:t>Specifications :</a:t>
            </a:r>
            <a:endParaRPr sz="5116" b="1">
              <a:solidFill>
                <a:srgbClr val="000000"/>
              </a:solidFill>
              <a:highlight>
                <a:srgbClr val="FFFFFF"/>
              </a:highlight>
              <a:latin typeface="Comic Sans MS"/>
              <a:ea typeface="Comic Sans MS"/>
              <a:cs typeface="Comic Sans MS"/>
              <a:sym typeface="Comic Sans MS"/>
            </a:endParaRPr>
          </a:p>
          <a:p>
            <a:pPr marL="3657600" lvl="0" indent="-302068" algn="l" rtl="0">
              <a:spcBef>
                <a:spcPts val="1200"/>
              </a:spcBef>
              <a:spcAft>
                <a:spcPts val="0"/>
              </a:spcAft>
              <a:buClr>
                <a:srgbClr val="000000"/>
              </a:buClr>
              <a:buSzPct val="100000"/>
              <a:buFont typeface="Comic Sans MS"/>
              <a:buChar char="●"/>
            </a:pPr>
            <a:r>
              <a:rPr lang="en" sz="4627">
                <a:solidFill>
                  <a:srgbClr val="000000"/>
                </a:solidFill>
                <a:highlight>
                  <a:srgbClr val="FFFFFF"/>
                </a:highlight>
                <a:latin typeface="Comic Sans MS"/>
                <a:ea typeface="Comic Sans MS"/>
                <a:cs typeface="Comic Sans MS"/>
                <a:sym typeface="Comic Sans MS"/>
              </a:rPr>
              <a:t>Microcontroller ATmega328 (SMD) – Interface CH340G</a:t>
            </a:r>
            <a:endParaRPr sz="4627">
              <a:solidFill>
                <a:srgbClr val="000000"/>
              </a:solidFill>
              <a:highlight>
                <a:srgbClr val="FFFFFF"/>
              </a:highlight>
              <a:latin typeface="Comic Sans MS"/>
              <a:ea typeface="Comic Sans MS"/>
              <a:cs typeface="Comic Sans MS"/>
              <a:sym typeface="Comic Sans MS"/>
            </a:endParaRPr>
          </a:p>
          <a:p>
            <a:pPr marL="3657600" lvl="0" indent="-302068" algn="l" rtl="0">
              <a:spcBef>
                <a:spcPts val="0"/>
              </a:spcBef>
              <a:spcAft>
                <a:spcPts val="0"/>
              </a:spcAft>
              <a:buClr>
                <a:srgbClr val="000000"/>
              </a:buClr>
              <a:buSzPct val="100000"/>
              <a:buFont typeface="Comic Sans MS"/>
              <a:buChar char="●"/>
            </a:pPr>
            <a:r>
              <a:rPr lang="en" sz="4627">
                <a:solidFill>
                  <a:srgbClr val="000000"/>
                </a:solidFill>
                <a:highlight>
                  <a:srgbClr val="FFFFFF"/>
                </a:highlight>
                <a:latin typeface="Comic Sans MS"/>
                <a:ea typeface="Comic Sans MS"/>
                <a:cs typeface="Comic Sans MS"/>
                <a:sym typeface="Comic Sans MS"/>
              </a:rPr>
              <a:t>Operating Voltage: 5V</a:t>
            </a:r>
            <a:endParaRPr sz="4627">
              <a:solidFill>
                <a:srgbClr val="000000"/>
              </a:solidFill>
              <a:highlight>
                <a:srgbClr val="FFFFFF"/>
              </a:highlight>
              <a:latin typeface="Comic Sans MS"/>
              <a:ea typeface="Comic Sans MS"/>
              <a:cs typeface="Comic Sans MS"/>
              <a:sym typeface="Comic Sans MS"/>
            </a:endParaRPr>
          </a:p>
          <a:p>
            <a:pPr marL="3657600" lvl="0" indent="-302068" algn="l" rtl="0">
              <a:spcBef>
                <a:spcPts val="0"/>
              </a:spcBef>
              <a:spcAft>
                <a:spcPts val="0"/>
              </a:spcAft>
              <a:buClr>
                <a:srgbClr val="000000"/>
              </a:buClr>
              <a:buSzPct val="100000"/>
              <a:buFont typeface="Comic Sans MS"/>
              <a:buChar char="●"/>
            </a:pPr>
            <a:r>
              <a:rPr lang="en" sz="4627">
                <a:solidFill>
                  <a:srgbClr val="000000"/>
                </a:solidFill>
                <a:highlight>
                  <a:srgbClr val="FFFFFF"/>
                </a:highlight>
                <a:latin typeface="Comic Sans MS"/>
                <a:ea typeface="Comic Sans MS"/>
                <a:cs typeface="Comic Sans MS"/>
                <a:sym typeface="Comic Sans MS"/>
              </a:rPr>
              <a:t>Input Voltage (limits): 5-20V</a:t>
            </a:r>
            <a:endParaRPr sz="4627">
              <a:solidFill>
                <a:srgbClr val="000000"/>
              </a:solidFill>
              <a:highlight>
                <a:srgbClr val="FFFFFF"/>
              </a:highlight>
              <a:latin typeface="Comic Sans MS"/>
              <a:ea typeface="Comic Sans MS"/>
              <a:cs typeface="Comic Sans MS"/>
              <a:sym typeface="Comic Sans MS"/>
            </a:endParaRPr>
          </a:p>
          <a:p>
            <a:pPr marL="3657600" lvl="0" indent="-302068" algn="l" rtl="0">
              <a:spcBef>
                <a:spcPts val="0"/>
              </a:spcBef>
              <a:spcAft>
                <a:spcPts val="0"/>
              </a:spcAft>
              <a:buClr>
                <a:srgbClr val="000000"/>
              </a:buClr>
              <a:buSzPct val="100000"/>
              <a:buFont typeface="Comic Sans MS"/>
              <a:buChar char="●"/>
            </a:pPr>
            <a:r>
              <a:rPr lang="en" sz="4627">
                <a:solidFill>
                  <a:srgbClr val="000000"/>
                </a:solidFill>
                <a:highlight>
                  <a:srgbClr val="FFFFFF"/>
                </a:highlight>
                <a:latin typeface="Comic Sans MS"/>
                <a:ea typeface="Comic Sans MS"/>
                <a:cs typeface="Comic Sans MS"/>
                <a:sym typeface="Comic Sans MS"/>
              </a:rPr>
              <a:t>Digital I / O Pins 14 (of which 6 provide PWM output)</a:t>
            </a:r>
            <a:endParaRPr sz="4627">
              <a:solidFill>
                <a:srgbClr val="000000"/>
              </a:solidFill>
              <a:highlight>
                <a:srgbClr val="FFFFFF"/>
              </a:highlight>
              <a:latin typeface="Comic Sans MS"/>
              <a:ea typeface="Comic Sans MS"/>
              <a:cs typeface="Comic Sans MS"/>
              <a:sym typeface="Comic Sans MS"/>
            </a:endParaRPr>
          </a:p>
          <a:p>
            <a:pPr marL="3657600" lvl="0" indent="-302068" algn="l" rtl="0">
              <a:spcBef>
                <a:spcPts val="0"/>
              </a:spcBef>
              <a:spcAft>
                <a:spcPts val="0"/>
              </a:spcAft>
              <a:buClr>
                <a:srgbClr val="000000"/>
              </a:buClr>
              <a:buSzPct val="100000"/>
              <a:buFont typeface="Comic Sans MS"/>
              <a:buChar char="●"/>
            </a:pPr>
            <a:r>
              <a:rPr lang="en" sz="4627">
                <a:solidFill>
                  <a:srgbClr val="000000"/>
                </a:solidFill>
                <a:highlight>
                  <a:srgbClr val="FFFFFF"/>
                </a:highlight>
                <a:latin typeface="Comic Sans MS"/>
                <a:ea typeface="Comic Sans MS"/>
                <a:cs typeface="Comic Sans MS"/>
                <a:sym typeface="Comic Sans MS"/>
              </a:rPr>
              <a:t>Analog Input Pins: 6</a:t>
            </a:r>
            <a:endParaRPr sz="4627">
              <a:solidFill>
                <a:srgbClr val="000000"/>
              </a:solidFill>
              <a:highlight>
                <a:srgbClr val="FFFFFF"/>
              </a:highlight>
              <a:latin typeface="Comic Sans MS"/>
              <a:ea typeface="Comic Sans MS"/>
              <a:cs typeface="Comic Sans MS"/>
              <a:sym typeface="Comic Sans MS"/>
            </a:endParaRPr>
          </a:p>
          <a:p>
            <a:pPr marL="914400" lvl="0" indent="0" algn="l" rtl="0">
              <a:spcBef>
                <a:spcPts val="800"/>
              </a:spcBef>
              <a:spcAft>
                <a:spcPts val="0"/>
              </a:spcAft>
              <a:buNone/>
            </a:pPr>
            <a:endParaRPr sz="4627">
              <a:solidFill>
                <a:srgbClr val="000000"/>
              </a:solidFill>
              <a:highlight>
                <a:srgbClr val="FFFFFF"/>
              </a:highlight>
              <a:latin typeface="Comic Sans MS"/>
              <a:ea typeface="Comic Sans MS"/>
              <a:cs typeface="Comic Sans MS"/>
              <a:sym typeface="Comic Sans MS"/>
            </a:endParaRPr>
          </a:p>
          <a:p>
            <a:pPr marL="457200" lvl="0" indent="-325128" algn="l" rtl="0">
              <a:spcBef>
                <a:spcPts val="800"/>
              </a:spcBef>
              <a:spcAft>
                <a:spcPts val="0"/>
              </a:spcAft>
              <a:buClr>
                <a:srgbClr val="000000"/>
              </a:buClr>
              <a:buSzPct val="100000"/>
              <a:buFont typeface="Comic Sans MS"/>
              <a:buChar char="●"/>
            </a:pPr>
            <a:r>
              <a:rPr lang="en" sz="6080" b="1">
                <a:solidFill>
                  <a:srgbClr val="000000"/>
                </a:solidFill>
                <a:highlight>
                  <a:srgbClr val="FFFFFF"/>
                </a:highlight>
                <a:latin typeface="Comic Sans MS"/>
                <a:ea typeface="Comic Sans MS"/>
                <a:cs typeface="Comic Sans MS"/>
                <a:sym typeface="Comic Sans MS"/>
              </a:rPr>
              <a:t>16 X 2 LCD DISPLAY</a:t>
            </a:r>
            <a:endParaRPr sz="6080" b="1">
              <a:solidFill>
                <a:srgbClr val="000000"/>
              </a:solidFill>
              <a:highlight>
                <a:srgbClr val="FFFFFF"/>
              </a:highlight>
              <a:latin typeface="Comic Sans MS"/>
              <a:ea typeface="Comic Sans MS"/>
              <a:cs typeface="Comic Sans MS"/>
              <a:sym typeface="Comic Sans MS"/>
            </a:endParaRPr>
          </a:p>
          <a:p>
            <a:pPr marL="3200400" lvl="0" indent="0" algn="l" rtl="0">
              <a:spcBef>
                <a:spcPts val="800"/>
              </a:spcBef>
              <a:spcAft>
                <a:spcPts val="0"/>
              </a:spcAft>
              <a:buNone/>
            </a:pPr>
            <a:r>
              <a:rPr lang="en" sz="5173" b="1">
                <a:solidFill>
                  <a:srgbClr val="000000"/>
                </a:solidFill>
                <a:highlight>
                  <a:srgbClr val="FFFFFF"/>
                </a:highlight>
                <a:latin typeface="Comic Sans MS"/>
                <a:ea typeface="Comic Sans MS"/>
                <a:cs typeface="Comic Sans MS"/>
                <a:sym typeface="Comic Sans MS"/>
              </a:rPr>
              <a:t>Description : </a:t>
            </a:r>
            <a:r>
              <a:rPr lang="en" sz="5173">
                <a:solidFill>
                  <a:srgbClr val="000000"/>
                </a:solidFill>
                <a:highlight>
                  <a:srgbClr val="FFFFFF"/>
                </a:highlight>
                <a:latin typeface="Comic Sans MS"/>
                <a:ea typeface="Comic Sans MS"/>
                <a:cs typeface="Comic Sans MS"/>
                <a:sym typeface="Comic Sans MS"/>
              </a:rPr>
              <a:t>T</a:t>
            </a:r>
            <a:r>
              <a:rPr lang="en" sz="4984">
                <a:solidFill>
                  <a:srgbClr val="000000"/>
                </a:solidFill>
                <a:highlight>
                  <a:srgbClr val="FFFFFF"/>
                </a:highlight>
                <a:latin typeface="Comic Sans MS"/>
                <a:ea typeface="Comic Sans MS"/>
                <a:cs typeface="Comic Sans MS"/>
                <a:sym typeface="Comic Sans MS"/>
              </a:rPr>
              <a:t>his is a basic 16 character by 2 line Alphanumeric display. Black text on Green background.</a:t>
            </a:r>
            <a:endParaRPr sz="4984">
              <a:solidFill>
                <a:srgbClr val="000000"/>
              </a:solidFill>
              <a:highlight>
                <a:srgbClr val="FFFFFF"/>
              </a:highlight>
              <a:latin typeface="Comic Sans MS"/>
              <a:ea typeface="Comic Sans MS"/>
              <a:cs typeface="Comic Sans MS"/>
              <a:sym typeface="Comic Sans MS"/>
            </a:endParaRPr>
          </a:p>
          <a:p>
            <a:pPr marL="3200400" lvl="0" indent="0" algn="l" rtl="0">
              <a:spcBef>
                <a:spcPts val="1200"/>
              </a:spcBef>
              <a:spcAft>
                <a:spcPts val="0"/>
              </a:spcAft>
              <a:buNone/>
            </a:pPr>
            <a:r>
              <a:rPr lang="en" sz="4984" b="1">
                <a:solidFill>
                  <a:srgbClr val="000000"/>
                </a:solidFill>
                <a:highlight>
                  <a:srgbClr val="FFFFFF"/>
                </a:highlight>
                <a:latin typeface="Comic Sans MS"/>
                <a:ea typeface="Comic Sans MS"/>
                <a:cs typeface="Comic Sans MS"/>
                <a:sym typeface="Comic Sans MS"/>
              </a:rPr>
              <a:t>Specifications</a:t>
            </a:r>
            <a:r>
              <a:rPr lang="en" sz="4984">
                <a:solidFill>
                  <a:srgbClr val="000000"/>
                </a:solidFill>
                <a:highlight>
                  <a:srgbClr val="FFFFFF"/>
                </a:highlight>
                <a:latin typeface="Comic Sans MS"/>
                <a:ea typeface="Comic Sans MS"/>
                <a:cs typeface="Comic Sans MS"/>
                <a:sym typeface="Comic Sans MS"/>
              </a:rPr>
              <a:t> : </a:t>
            </a:r>
            <a:endParaRPr sz="4984">
              <a:solidFill>
                <a:srgbClr val="000000"/>
              </a:solidFill>
              <a:highlight>
                <a:srgbClr val="FFFFFF"/>
              </a:highlight>
              <a:latin typeface="Comic Sans MS"/>
              <a:ea typeface="Comic Sans MS"/>
              <a:cs typeface="Comic Sans MS"/>
              <a:sym typeface="Comic Sans MS"/>
            </a:endParaRPr>
          </a:p>
          <a:p>
            <a:pPr marL="3657600" lvl="0" indent="-302480" algn="l" rtl="0">
              <a:spcBef>
                <a:spcPts val="1200"/>
              </a:spcBef>
              <a:spcAft>
                <a:spcPts val="0"/>
              </a:spcAft>
              <a:buClr>
                <a:srgbClr val="000000"/>
              </a:buClr>
              <a:buSzPct val="100000"/>
              <a:buFont typeface="Comic Sans MS"/>
              <a:buChar char="●"/>
            </a:pPr>
            <a:r>
              <a:rPr lang="en" sz="4653">
                <a:solidFill>
                  <a:srgbClr val="000000"/>
                </a:solidFill>
                <a:highlight>
                  <a:srgbClr val="FFFFFF"/>
                </a:highlight>
                <a:latin typeface="Comic Sans MS"/>
                <a:ea typeface="Comic Sans MS"/>
                <a:cs typeface="Comic Sans MS"/>
                <a:sym typeface="Comic Sans MS"/>
              </a:rPr>
              <a:t>16 Characters x 2 Lines</a:t>
            </a:r>
            <a:endParaRPr sz="4653">
              <a:solidFill>
                <a:srgbClr val="000000"/>
              </a:solidFill>
              <a:highlight>
                <a:srgbClr val="FFFFFF"/>
              </a:highlight>
              <a:latin typeface="Comic Sans MS"/>
              <a:ea typeface="Comic Sans MS"/>
              <a:cs typeface="Comic Sans MS"/>
              <a:sym typeface="Comic Sans MS"/>
            </a:endParaRPr>
          </a:p>
          <a:p>
            <a:pPr marL="3657600" lvl="0" indent="-302480" algn="l" rtl="0">
              <a:spcBef>
                <a:spcPts val="0"/>
              </a:spcBef>
              <a:spcAft>
                <a:spcPts val="0"/>
              </a:spcAft>
              <a:buClr>
                <a:srgbClr val="000000"/>
              </a:buClr>
              <a:buSzPct val="100000"/>
              <a:buFont typeface="Comic Sans MS"/>
              <a:buChar char="●"/>
            </a:pPr>
            <a:r>
              <a:rPr lang="en" sz="4653">
                <a:solidFill>
                  <a:srgbClr val="000000"/>
                </a:solidFill>
                <a:highlight>
                  <a:srgbClr val="FFFFFF"/>
                </a:highlight>
                <a:latin typeface="Comic Sans MS"/>
                <a:ea typeface="Comic Sans MS"/>
                <a:cs typeface="Comic Sans MS"/>
                <a:sym typeface="Comic Sans MS"/>
              </a:rPr>
              <a:t>Green Backlight</a:t>
            </a:r>
            <a:endParaRPr sz="4653">
              <a:solidFill>
                <a:srgbClr val="000000"/>
              </a:solidFill>
              <a:highlight>
                <a:srgbClr val="FFFFFF"/>
              </a:highlight>
              <a:latin typeface="Comic Sans MS"/>
              <a:ea typeface="Comic Sans MS"/>
              <a:cs typeface="Comic Sans MS"/>
              <a:sym typeface="Comic Sans MS"/>
            </a:endParaRPr>
          </a:p>
          <a:p>
            <a:pPr marL="3657600" lvl="0" indent="-302480" algn="l" rtl="0">
              <a:spcBef>
                <a:spcPts val="0"/>
              </a:spcBef>
              <a:spcAft>
                <a:spcPts val="0"/>
              </a:spcAft>
              <a:buClr>
                <a:srgbClr val="000000"/>
              </a:buClr>
              <a:buSzPct val="100000"/>
              <a:buFont typeface="Comic Sans MS"/>
              <a:buChar char="●"/>
            </a:pPr>
            <a:r>
              <a:rPr lang="en" sz="4653">
                <a:solidFill>
                  <a:srgbClr val="000000"/>
                </a:solidFill>
                <a:highlight>
                  <a:srgbClr val="FFFFFF"/>
                </a:highlight>
                <a:latin typeface="Comic Sans MS"/>
                <a:ea typeface="Comic Sans MS"/>
                <a:cs typeface="Comic Sans MS"/>
                <a:sym typeface="Comic Sans MS"/>
              </a:rPr>
              <a:t>5x7 Dot Matrix Character + Cursor</a:t>
            </a:r>
            <a:endParaRPr sz="4653">
              <a:solidFill>
                <a:srgbClr val="000000"/>
              </a:solidFill>
              <a:highlight>
                <a:srgbClr val="FFFFFF"/>
              </a:highlight>
              <a:latin typeface="Comic Sans MS"/>
              <a:ea typeface="Comic Sans MS"/>
              <a:cs typeface="Comic Sans MS"/>
              <a:sym typeface="Comic Sans MS"/>
            </a:endParaRPr>
          </a:p>
          <a:p>
            <a:pPr marL="3657600" lvl="0" indent="-302480" algn="l" rtl="0">
              <a:spcBef>
                <a:spcPts val="0"/>
              </a:spcBef>
              <a:spcAft>
                <a:spcPts val="0"/>
              </a:spcAft>
              <a:buClr>
                <a:srgbClr val="000000"/>
              </a:buClr>
              <a:buSzPct val="100000"/>
              <a:buFont typeface="Comic Sans MS"/>
              <a:buChar char="●"/>
            </a:pPr>
            <a:r>
              <a:rPr lang="en" sz="4653">
                <a:solidFill>
                  <a:srgbClr val="000000"/>
                </a:solidFill>
                <a:highlight>
                  <a:srgbClr val="FFFFFF"/>
                </a:highlight>
                <a:latin typeface="Comic Sans MS"/>
                <a:ea typeface="Comic Sans MS"/>
                <a:cs typeface="Comic Sans MS"/>
                <a:sym typeface="Comic Sans MS"/>
              </a:rPr>
              <a:t>HD44780 Equivalent LCD Controller/driver Built-In</a:t>
            </a:r>
            <a:endParaRPr sz="4653">
              <a:solidFill>
                <a:srgbClr val="000000"/>
              </a:solidFill>
              <a:highlight>
                <a:srgbClr val="FFFFFF"/>
              </a:highlight>
              <a:latin typeface="Comic Sans MS"/>
              <a:ea typeface="Comic Sans MS"/>
              <a:cs typeface="Comic Sans MS"/>
              <a:sym typeface="Comic Sans MS"/>
            </a:endParaRPr>
          </a:p>
          <a:p>
            <a:pPr marL="3200400" lvl="0" indent="0" algn="l" rtl="0">
              <a:spcBef>
                <a:spcPts val="800"/>
              </a:spcBef>
              <a:spcAft>
                <a:spcPts val="0"/>
              </a:spcAft>
              <a:buNone/>
            </a:pPr>
            <a:endParaRPr sz="2584">
              <a:solidFill>
                <a:srgbClr val="000000"/>
              </a:solidFill>
              <a:highlight>
                <a:srgbClr val="FFFFFF"/>
              </a:highlight>
              <a:latin typeface="Comic Sans MS"/>
              <a:ea typeface="Comic Sans MS"/>
              <a:cs typeface="Comic Sans MS"/>
              <a:sym typeface="Comic Sans MS"/>
            </a:endParaRPr>
          </a:p>
          <a:p>
            <a:pPr marL="0" lvl="0" indent="0" algn="l" rtl="0">
              <a:spcBef>
                <a:spcPts val="1200"/>
              </a:spcBef>
              <a:spcAft>
                <a:spcPts val="0"/>
              </a:spcAft>
              <a:buNone/>
            </a:pPr>
            <a:endParaRPr sz="2800">
              <a:solidFill>
                <a:srgbClr val="000000"/>
              </a:solidFill>
              <a:latin typeface="Comic Sans MS"/>
              <a:ea typeface="Comic Sans MS"/>
              <a:cs typeface="Comic Sans MS"/>
              <a:sym typeface="Comic Sans MS"/>
            </a:endParaRPr>
          </a:p>
          <a:p>
            <a:pPr marL="0" lvl="0" indent="0" algn="l" rtl="0">
              <a:spcBef>
                <a:spcPts val="1200"/>
              </a:spcBef>
              <a:spcAft>
                <a:spcPts val="0"/>
              </a:spcAft>
              <a:buNone/>
            </a:pPr>
            <a:endParaRPr sz="516">
              <a:solidFill>
                <a:srgbClr val="000000"/>
              </a:solidFill>
              <a:latin typeface="Comic Sans MS"/>
              <a:ea typeface="Comic Sans MS"/>
              <a:cs typeface="Comic Sans MS"/>
              <a:sym typeface="Comic Sans MS"/>
            </a:endParaRPr>
          </a:p>
          <a:p>
            <a:pPr marL="0" lvl="0" indent="0" algn="l" rtl="0">
              <a:spcBef>
                <a:spcPts val="1200"/>
              </a:spcBef>
              <a:spcAft>
                <a:spcPts val="0"/>
              </a:spcAft>
              <a:buNone/>
            </a:pPr>
            <a:r>
              <a:rPr lang="en" sz="100">
                <a:solidFill>
                  <a:srgbClr val="000000"/>
                </a:solidFill>
                <a:latin typeface="Comic Sans MS"/>
                <a:ea typeface="Comic Sans MS"/>
                <a:cs typeface="Comic Sans MS"/>
                <a:sym typeface="Comic Sans MS"/>
              </a:rPr>
              <a:t>		</a:t>
            </a:r>
            <a:endParaRPr sz="1816" b="1">
              <a:solidFill>
                <a:srgbClr val="000000"/>
              </a:solidFill>
              <a:highlight>
                <a:srgbClr val="FFFFFF"/>
              </a:highlight>
              <a:latin typeface="Comic Sans MS"/>
              <a:ea typeface="Comic Sans MS"/>
              <a:cs typeface="Comic Sans MS"/>
              <a:sym typeface="Comic Sans MS"/>
            </a:endParaRPr>
          </a:p>
          <a:p>
            <a:pPr marL="0" lvl="0" indent="0" algn="l" rtl="0">
              <a:spcBef>
                <a:spcPts val="1200"/>
              </a:spcBef>
              <a:spcAft>
                <a:spcPts val="1200"/>
              </a:spcAft>
              <a:buNone/>
            </a:pPr>
            <a:endParaRPr sz="1816">
              <a:solidFill>
                <a:srgbClr val="000000"/>
              </a:solidFill>
              <a:highlight>
                <a:srgbClr val="FFFFFF"/>
              </a:highlight>
              <a:latin typeface="Comic Sans MS"/>
              <a:ea typeface="Comic Sans MS"/>
              <a:cs typeface="Comic Sans MS"/>
              <a:sym typeface="Comic Sans MS"/>
            </a:endParaRPr>
          </a:p>
        </p:txBody>
      </p:sp>
      <p:pic>
        <p:nvPicPr>
          <p:cNvPr id="69" name="Google Shape;69;p15" descr="Arduino Uno R3 SMD Atmega328p Development Board"/>
          <p:cNvPicPr preferRelativeResize="0"/>
          <p:nvPr/>
        </p:nvPicPr>
        <p:blipFill rotWithShape="1">
          <a:blip r:embed="rId3">
            <a:alphaModFix/>
          </a:blip>
          <a:srcRect l="5923" t="26711" r="13710" b="20288"/>
          <a:stretch/>
        </p:blipFill>
        <p:spPr>
          <a:xfrm>
            <a:off x="311688" y="916150"/>
            <a:ext cx="2860500" cy="1907000"/>
          </a:xfrm>
          <a:prstGeom prst="rect">
            <a:avLst/>
          </a:prstGeom>
          <a:noFill/>
          <a:ln>
            <a:noFill/>
          </a:ln>
        </p:spPr>
      </p:pic>
      <p:pic>
        <p:nvPicPr>
          <p:cNvPr id="70" name="Google Shape;70;p15"/>
          <p:cNvPicPr preferRelativeResize="0"/>
          <p:nvPr/>
        </p:nvPicPr>
        <p:blipFill rotWithShape="1">
          <a:blip r:embed="rId4">
            <a:alphaModFix/>
          </a:blip>
          <a:srcRect t="28195" b="26632"/>
          <a:stretch/>
        </p:blipFill>
        <p:spPr>
          <a:xfrm>
            <a:off x="553450" y="3360325"/>
            <a:ext cx="2806750" cy="1396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311700" y="188000"/>
            <a:ext cx="8520600" cy="4700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2300" b="1" u="sng" dirty="0">
                <a:solidFill>
                  <a:srgbClr val="000000"/>
                </a:solidFill>
                <a:latin typeface="Comic Sans MS"/>
                <a:ea typeface="Comic Sans MS"/>
                <a:cs typeface="Comic Sans MS"/>
                <a:sym typeface="Comic Sans MS"/>
              </a:rPr>
              <a:t>Electrical Components</a:t>
            </a:r>
            <a:r>
              <a:rPr lang="en" sz="2300" dirty="0">
                <a:solidFill>
                  <a:srgbClr val="000000"/>
                </a:solidFill>
                <a:latin typeface="Comic Sans MS"/>
                <a:ea typeface="Comic Sans MS"/>
                <a:cs typeface="Comic Sans MS"/>
                <a:sym typeface="Comic Sans MS"/>
              </a:rPr>
              <a:t> :</a:t>
            </a:r>
            <a:endParaRPr sz="2300" dirty="0">
              <a:solidFill>
                <a:srgbClr val="000000"/>
              </a:solidFill>
              <a:latin typeface="Comic Sans MS"/>
              <a:ea typeface="Comic Sans MS"/>
              <a:cs typeface="Comic Sans MS"/>
              <a:sym typeface="Comic Sans MS"/>
            </a:endParaRPr>
          </a:p>
          <a:p>
            <a:pPr marL="457200" lvl="0" indent="-336550" algn="l" rtl="0">
              <a:lnSpc>
                <a:spcPct val="105000"/>
              </a:lnSpc>
              <a:spcBef>
                <a:spcPts val="1200"/>
              </a:spcBef>
              <a:spcAft>
                <a:spcPts val="0"/>
              </a:spcAft>
              <a:buClr>
                <a:srgbClr val="000000"/>
              </a:buClr>
              <a:buSzPts val="1700"/>
              <a:buChar char="●"/>
            </a:pPr>
            <a:r>
              <a:rPr lang="en" sz="1700" b="1" dirty="0">
                <a:solidFill>
                  <a:srgbClr val="000000"/>
                </a:solidFill>
                <a:latin typeface="Comic Sans MS"/>
                <a:ea typeface="Comic Sans MS"/>
                <a:cs typeface="Comic Sans MS"/>
                <a:sym typeface="Comic Sans MS"/>
              </a:rPr>
              <a:t>DHT11 Temperature and Humidity Sensor</a:t>
            </a:r>
            <a:r>
              <a:rPr lang="en" sz="1700" dirty="0">
                <a:solidFill>
                  <a:srgbClr val="000000"/>
                </a:solidFill>
                <a:latin typeface="Comic Sans MS"/>
                <a:ea typeface="Comic Sans MS"/>
                <a:cs typeface="Comic Sans MS"/>
                <a:sym typeface="Comic Sans MS"/>
              </a:rPr>
              <a:t> </a:t>
            </a:r>
            <a:endParaRPr sz="1700" dirty="0">
              <a:solidFill>
                <a:srgbClr val="000000"/>
              </a:solidFill>
              <a:latin typeface="Comic Sans MS"/>
              <a:ea typeface="Comic Sans MS"/>
              <a:cs typeface="Comic Sans MS"/>
              <a:sym typeface="Comic Sans MS"/>
            </a:endParaRPr>
          </a:p>
          <a:p>
            <a:pPr marL="2286000" lvl="0" indent="0" algn="l" rtl="0">
              <a:lnSpc>
                <a:spcPct val="105000"/>
              </a:lnSpc>
              <a:spcBef>
                <a:spcPts val="1200"/>
              </a:spcBef>
              <a:spcAft>
                <a:spcPts val="0"/>
              </a:spcAft>
              <a:buNone/>
            </a:pPr>
            <a:r>
              <a:rPr lang="en" sz="1300" b="1" dirty="0">
                <a:solidFill>
                  <a:srgbClr val="000000"/>
                </a:solidFill>
                <a:latin typeface="Comic Sans MS"/>
                <a:ea typeface="Comic Sans MS"/>
                <a:cs typeface="Comic Sans MS"/>
                <a:sym typeface="Comic Sans MS"/>
              </a:rPr>
              <a:t>Description </a:t>
            </a:r>
            <a:r>
              <a:rPr lang="en" sz="1400" b="1" dirty="0">
                <a:solidFill>
                  <a:srgbClr val="000000"/>
                </a:solidFill>
                <a:latin typeface="Comic Sans MS"/>
                <a:ea typeface="Comic Sans MS"/>
                <a:cs typeface="Comic Sans MS"/>
                <a:sym typeface="Comic Sans MS"/>
              </a:rPr>
              <a:t>: </a:t>
            </a:r>
            <a:r>
              <a:rPr lang="en" sz="1300" dirty="0">
                <a:solidFill>
                  <a:srgbClr val="000000"/>
                </a:solidFill>
                <a:highlight>
                  <a:srgbClr val="FFFFFF"/>
                </a:highlight>
                <a:latin typeface="Comic Sans MS"/>
                <a:ea typeface="Comic Sans MS"/>
                <a:cs typeface="Comic Sans MS"/>
                <a:sym typeface="Comic Sans MS"/>
              </a:rPr>
              <a:t>DHT11 is a Humidity and Temperature  which  generates                calibrated digital output.</a:t>
            </a:r>
          </a:p>
          <a:p>
            <a:pPr marL="2286000" lvl="0" indent="0" algn="l" rtl="0">
              <a:lnSpc>
                <a:spcPct val="105000"/>
              </a:lnSpc>
              <a:spcBef>
                <a:spcPts val="1200"/>
              </a:spcBef>
              <a:spcAft>
                <a:spcPts val="0"/>
              </a:spcAft>
              <a:buNone/>
            </a:pPr>
            <a:r>
              <a:rPr lang="en" sz="1300" b="1" dirty="0">
                <a:solidFill>
                  <a:srgbClr val="000000"/>
                </a:solidFill>
                <a:highlight>
                  <a:srgbClr val="FFFFFF"/>
                </a:highlight>
                <a:latin typeface="Comic Sans MS"/>
                <a:ea typeface="Comic Sans MS"/>
                <a:cs typeface="Comic Sans MS"/>
                <a:sym typeface="Comic Sans MS"/>
              </a:rPr>
              <a:t>Specifications </a:t>
            </a:r>
            <a:r>
              <a:rPr lang="en" sz="1400" b="1" dirty="0">
                <a:solidFill>
                  <a:srgbClr val="000000"/>
                </a:solidFill>
                <a:highlight>
                  <a:srgbClr val="FFFFFF"/>
                </a:highlight>
                <a:latin typeface="Comic Sans MS"/>
                <a:ea typeface="Comic Sans MS"/>
                <a:cs typeface="Comic Sans MS"/>
                <a:sym typeface="Comic Sans MS"/>
              </a:rPr>
              <a:t>: </a:t>
            </a:r>
            <a:endParaRPr sz="1300" dirty="0">
              <a:solidFill>
                <a:srgbClr val="000000"/>
              </a:solidFill>
              <a:highlight>
                <a:srgbClr val="FFFFFF"/>
              </a:highlight>
              <a:latin typeface="Comic Sans MS"/>
              <a:ea typeface="Comic Sans MS"/>
              <a:cs typeface="Comic Sans MS"/>
              <a:sym typeface="Comic Sans MS"/>
            </a:endParaRPr>
          </a:p>
          <a:p>
            <a:pPr marL="2743200" lvl="0" indent="-311150" algn="l" rtl="0">
              <a:lnSpc>
                <a:spcPct val="105000"/>
              </a:lnSpc>
              <a:spcBef>
                <a:spcPts val="1200"/>
              </a:spcBef>
              <a:spcAft>
                <a:spcPts val="0"/>
              </a:spcAft>
              <a:buClr>
                <a:srgbClr val="000000"/>
              </a:buClr>
              <a:buSzPts val="1300"/>
              <a:buFont typeface="Comic Sans MS"/>
              <a:buChar char="●"/>
            </a:pPr>
            <a:r>
              <a:rPr lang="en" sz="1300" dirty="0">
                <a:solidFill>
                  <a:srgbClr val="000000"/>
                </a:solidFill>
                <a:highlight>
                  <a:srgbClr val="FFFFFF"/>
                </a:highlight>
                <a:latin typeface="Comic Sans MS"/>
                <a:ea typeface="Comic Sans MS"/>
                <a:cs typeface="Comic Sans MS"/>
                <a:sym typeface="Comic Sans MS"/>
              </a:rPr>
              <a:t>Power Supply： 3.3~5.5V DC</a:t>
            </a:r>
            <a:endParaRPr sz="1300" dirty="0">
              <a:solidFill>
                <a:srgbClr val="000000"/>
              </a:solidFill>
              <a:highlight>
                <a:srgbClr val="FFFFFF"/>
              </a:highlight>
              <a:latin typeface="Comic Sans MS"/>
              <a:ea typeface="Comic Sans MS"/>
              <a:cs typeface="Comic Sans MS"/>
              <a:sym typeface="Comic Sans MS"/>
            </a:endParaRPr>
          </a:p>
          <a:p>
            <a:pPr marL="2743200" lvl="0" indent="-311150" algn="l" rtl="0">
              <a:lnSpc>
                <a:spcPct val="105000"/>
              </a:lnSpc>
              <a:spcBef>
                <a:spcPts val="0"/>
              </a:spcBef>
              <a:spcAft>
                <a:spcPts val="0"/>
              </a:spcAft>
              <a:buClr>
                <a:srgbClr val="000000"/>
              </a:buClr>
              <a:buSzPts val="1300"/>
              <a:buFont typeface="Comic Sans MS"/>
              <a:buChar char="●"/>
            </a:pPr>
            <a:r>
              <a:rPr lang="en" sz="1300" dirty="0">
                <a:solidFill>
                  <a:srgbClr val="000000"/>
                </a:solidFill>
                <a:highlight>
                  <a:srgbClr val="FFFFFF"/>
                </a:highlight>
                <a:latin typeface="Comic Sans MS"/>
                <a:ea typeface="Comic Sans MS"/>
                <a:cs typeface="Comic Sans MS"/>
                <a:sym typeface="Comic Sans MS"/>
              </a:rPr>
              <a:t>Output： 4 pin single row</a:t>
            </a:r>
            <a:endParaRPr sz="1300" dirty="0">
              <a:solidFill>
                <a:srgbClr val="000000"/>
              </a:solidFill>
              <a:highlight>
                <a:srgbClr val="FFFFFF"/>
              </a:highlight>
              <a:latin typeface="Comic Sans MS"/>
              <a:ea typeface="Comic Sans MS"/>
              <a:cs typeface="Comic Sans MS"/>
              <a:sym typeface="Comic Sans MS"/>
            </a:endParaRPr>
          </a:p>
          <a:p>
            <a:pPr marL="2743200" lvl="0" indent="-311150" algn="l" rtl="0">
              <a:lnSpc>
                <a:spcPct val="105000"/>
              </a:lnSpc>
              <a:spcBef>
                <a:spcPts val="0"/>
              </a:spcBef>
              <a:spcAft>
                <a:spcPts val="0"/>
              </a:spcAft>
              <a:buClr>
                <a:srgbClr val="000000"/>
              </a:buClr>
              <a:buSzPts val="1300"/>
              <a:buFont typeface="Comic Sans MS"/>
              <a:buChar char="●"/>
            </a:pPr>
            <a:r>
              <a:rPr lang="en" sz="1300" dirty="0">
                <a:solidFill>
                  <a:srgbClr val="000000"/>
                </a:solidFill>
                <a:highlight>
                  <a:srgbClr val="FFFFFF"/>
                </a:highlight>
                <a:latin typeface="Comic Sans MS"/>
                <a:ea typeface="Comic Sans MS"/>
                <a:cs typeface="Comic Sans MS"/>
                <a:sym typeface="Comic Sans MS"/>
              </a:rPr>
              <a:t>Measurement Range： Humidity 20-90%RH， Temperature 0~50℃</a:t>
            </a:r>
          </a:p>
          <a:p>
            <a:pPr marL="2743200" lvl="0" indent="-311150" algn="l" rtl="0">
              <a:lnSpc>
                <a:spcPct val="105000"/>
              </a:lnSpc>
              <a:spcBef>
                <a:spcPts val="0"/>
              </a:spcBef>
              <a:spcAft>
                <a:spcPts val="0"/>
              </a:spcAft>
              <a:buClr>
                <a:srgbClr val="000000"/>
              </a:buClr>
              <a:buSzPts val="1300"/>
              <a:buFont typeface="Comic Sans MS"/>
              <a:buChar char="●"/>
            </a:pPr>
            <a:endParaRPr sz="1300" dirty="0">
              <a:solidFill>
                <a:srgbClr val="000000"/>
              </a:solidFill>
              <a:highlight>
                <a:srgbClr val="FFFFFF"/>
              </a:highlight>
              <a:latin typeface="Comic Sans MS"/>
              <a:ea typeface="Comic Sans MS"/>
              <a:cs typeface="Comic Sans MS"/>
              <a:sym typeface="Comic Sans MS"/>
            </a:endParaRPr>
          </a:p>
          <a:p>
            <a:pPr marL="457200" lvl="0" indent="-336550" algn="l" rtl="0">
              <a:lnSpc>
                <a:spcPct val="105000"/>
              </a:lnSpc>
              <a:spcBef>
                <a:spcPts val="0"/>
              </a:spcBef>
              <a:spcAft>
                <a:spcPts val="0"/>
              </a:spcAft>
              <a:buClr>
                <a:srgbClr val="000000"/>
              </a:buClr>
              <a:buSzPts val="1700"/>
              <a:buFont typeface="Comic Sans MS"/>
              <a:buChar char="●"/>
            </a:pPr>
            <a:r>
              <a:rPr lang="en" sz="1700" b="1" dirty="0">
                <a:solidFill>
                  <a:srgbClr val="000000"/>
                </a:solidFill>
                <a:highlight>
                  <a:srgbClr val="FFFFFF"/>
                </a:highlight>
                <a:latin typeface="Comic Sans MS"/>
                <a:ea typeface="Comic Sans MS"/>
                <a:cs typeface="Comic Sans MS"/>
                <a:sym typeface="Comic Sans MS"/>
              </a:rPr>
              <a:t>Piezoelectric Buzzer Beeper Alarm</a:t>
            </a:r>
            <a:endParaRPr sz="1700" b="1" dirty="0">
              <a:solidFill>
                <a:srgbClr val="000000"/>
              </a:solidFill>
              <a:highlight>
                <a:srgbClr val="FFFFFF"/>
              </a:highlight>
              <a:latin typeface="Comic Sans MS"/>
              <a:ea typeface="Comic Sans MS"/>
              <a:cs typeface="Comic Sans MS"/>
              <a:sym typeface="Comic Sans MS"/>
            </a:endParaRPr>
          </a:p>
          <a:p>
            <a:pPr marL="2286000" lvl="0" indent="0" algn="l" rtl="0">
              <a:lnSpc>
                <a:spcPct val="105000"/>
              </a:lnSpc>
              <a:spcBef>
                <a:spcPts val="1200"/>
              </a:spcBef>
              <a:spcAft>
                <a:spcPts val="0"/>
              </a:spcAft>
              <a:buNone/>
            </a:pPr>
            <a:r>
              <a:rPr lang="en" sz="1400" b="1" dirty="0">
                <a:solidFill>
                  <a:srgbClr val="000000"/>
                </a:solidFill>
                <a:highlight>
                  <a:srgbClr val="FFFFFF"/>
                </a:highlight>
                <a:latin typeface="Comic Sans MS"/>
                <a:ea typeface="Comic Sans MS"/>
                <a:cs typeface="Comic Sans MS"/>
                <a:sym typeface="Comic Sans MS"/>
              </a:rPr>
              <a:t>Description</a:t>
            </a:r>
            <a:r>
              <a:rPr lang="en" sz="1400" dirty="0">
                <a:solidFill>
                  <a:srgbClr val="000000"/>
                </a:solidFill>
                <a:highlight>
                  <a:srgbClr val="FFFFFF"/>
                </a:highlight>
                <a:latin typeface="Comic Sans MS"/>
                <a:ea typeface="Comic Sans MS"/>
                <a:cs typeface="Comic Sans MS"/>
                <a:sym typeface="Comic Sans MS"/>
              </a:rPr>
              <a:t> :</a:t>
            </a:r>
            <a:r>
              <a:rPr lang="en" sz="1300" dirty="0">
                <a:solidFill>
                  <a:srgbClr val="000000"/>
                </a:solidFill>
                <a:highlight>
                  <a:srgbClr val="FFFFFF"/>
                </a:highlight>
                <a:latin typeface="Comic Sans MS"/>
                <a:ea typeface="Comic Sans MS"/>
                <a:cs typeface="Comic Sans MS"/>
                <a:sym typeface="Comic Sans MS"/>
              </a:rPr>
              <a:t> Piezoelectric Buzzer </a:t>
            </a:r>
            <a:r>
              <a:rPr lang="en" sz="1350" dirty="0">
                <a:solidFill>
                  <a:srgbClr val="000000"/>
                </a:solidFill>
                <a:highlight>
                  <a:srgbClr val="FFFFFF"/>
                </a:highlight>
                <a:latin typeface="Comic Sans MS"/>
                <a:ea typeface="Comic Sans MS"/>
                <a:cs typeface="Comic Sans MS"/>
                <a:sym typeface="Comic Sans MS"/>
              </a:rPr>
              <a:t>produces sound based on the                                                                                                            the piezoelectric effect.</a:t>
            </a:r>
            <a:endParaRPr sz="1350" dirty="0">
              <a:solidFill>
                <a:srgbClr val="000000"/>
              </a:solidFill>
              <a:highlight>
                <a:srgbClr val="FFFFFF"/>
              </a:highlight>
              <a:latin typeface="Comic Sans MS"/>
              <a:ea typeface="Comic Sans MS"/>
              <a:cs typeface="Comic Sans MS"/>
              <a:sym typeface="Comic Sans MS"/>
            </a:endParaRPr>
          </a:p>
          <a:p>
            <a:pPr marL="2286000" lvl="0" indent="0" algn="l" rtl="0">
              <a:lnSpc>
                <a:spcPct val="105000"/>
              </a:lnSpc>
              <a:spcBef>
                <a:spcPts val="1200"/>
              </a:spcBef>
              <a:spcAft>
                <a:spcPts val="0"/>
              </a:spcAft>
              <a:buNone/>
            </a:pPr>
            <a:r>
              <a:rPr lang="en" sz="1350" b="1" dirty="0">
                <a:solidFill>
                  <a:srgbClr val="000000"/>
                </a:solidFill>
                <a:highlight>
                  <a:srgbClr val="FFFFFF"/>
                </a:highlight>
                <a:latin typeface="Comic Sans MS"/>
                <a:ea typeface="Comic Sans MS"/>
                <a:cs typeface="Comic Sans MS"/>
                <a:sym typeface="Comic Sans MS"/>
              </a:rPr>
              <a:t>Specifications</a:t>
            </a:r>
            <a:r>
              <a:rPr lang="en" sz="1350" dirty="0">
                <a:solidFill>
                  <a:srgbClr val="000000"/>
                </a:solidFill>
                <a:highlight>
                  <a:srgbClr val="FFFFFF"/>
                </a:highlight>
                <a:latin typeface="Comic Sans MS"/>
                <a:ea typeface="Comic Sans MS"/>
                <a:cs typeface="Comic Sans MS"/>
                <a:sym typeface="Comic Sans MS"/>
              </a:rPr>
              <a:t> : </a:t>
            </a:r>
            <a:endParaRPr sz="1350" dirty="0">
              <a:solidFill>
                <a:srgbClr val="000000"/>
              </a:solidFill>
              <a:highlight>
                <a:srgbClr val="FFFFFF"/>
              </a:highlight>
              <a:latin typeface="Comic Sans MS"/>
              <a:ea typeface="Comic Sans MS"/>
              <a:cs typeface="Comic Sans MS"/>
              <a:sym typeface="Comic Sans MS"/>
            </a:endParaRPr>
          </a:p>
          <a:p>
            <a:pPr marL="2743200" lvl="0" indent="-307975" algn="l" rtl="0">
              <a:lnSpc>
                <a:spcPct val="105000"/>
              </a:lnSpc>
              <a:spcBef>
                <a:spcPts val="1200"/>
              </a:spcBef>
              <a:spcAft>
                <a:spcPts val="0"/>
              </a:spcAft>
              <a:buClr>
                <a:srgbClr val="000000"/>
              </a:buClr>
              <a:buSzPts val="1250"/>
              <a:buFont typeface="Comic Sans MS"/>
              <a:buChar char="●"/>
            </a:pPr>
            <a:r>
              <a:rPr lang="en" sz="1250" dirty="0">
                <a:solidFill>
                  <a:srgbClr val="000000"/>
                </a:solidFill>
                <a:highlight>
                  <a:srgbClr val="FFFFFF"/>
                </a:highlight>
                <a:latin typeface="Comic Sans MS"/>
                <a:ea typeface="Comic Sans MS"/>
                <a:cs typeface="Comic Sans MS"/>
                <a:sym typeface="Comic Sans MS"/>
              </a:rPr>
              <a:t>Operating voltage: 4v to 8v</a:t>
            </a:r>
            <a:endParaRPr sz="1250" dirty="0">
              <a:solidFill>
                <a:srgbClr val="000000"/>
              </a:solidFill>
              <a:highlight>
                <a:srgbClr val="FFFFFF"/>
              </a:highlight>
              <a:latin typeface="Comic Sans MS"/>
              <a:ea typeface="Comic Sans MS"/>
              <a:cs typeface="Comic Sans MS"/>
              <a:sym typeface="Comic Sans MS"/>
            </a:endParaRPr>
          </a:p>
          <a:p>
            <a:pPr marL="2743200" lvl="0" indent="-307975" algn="l" rtl="0">
              <a:lnSpc>
                <a:spcPct val="105000"/>
              </a:lnSpc>
              <a:spcBef>
                <a:spcPts val="0"/>
              </a:spcBef>
              <a:spcAft>
                <a:spcPts val="0"/>
              </a:spcAft>
              <a:buClr>
                <a:srgbClr val="000000"/>
              </a:buClr>
              <a:buSzPts val="1250"/>
              <a:buFont typeface="Comic Sans MS"/>
              <a:buChar char="●"/>
            </a:pPr>
            <a:r>
              <a:rPr lang="en" sz="1250" dirty="0">
                <a:solidFill>
                  <a:srgbClr val="000000"/>
                </a:solidFill>
                <a:highlight>
                  <a:srgbClr val="FFFFFF"/>
                </a:highlight>
                <a:latin typeface="Comic Sans MS"/>
                <a:ea typeface="Comic Sans MS"/>
                <a:cs typeface="Comic Sans MS"/>
                <a:sym typeface="Comic Sans MS"/>
              </a:rPr>
              <a:t>Oscillator frequency: 3.2kHz</a:t>
            </a:r>
            <a:endParaRPr sz="1250" dirty="0">
              <a:solidFill>
                <a:srgbClr val="000000"/>
              </a:solidFill>
              <a:highlight>
                <a:srgbClr val="FFFFFF"/>
              </a:highlight>
              <a:latin typeface="Comic Sans MS"/>
              <a:ea typeface="Comic Sans MS"/>
              <a:cs typeface="Comic Sans MS"/>
              <a:sym typeface="Comic Sans MS"/>
            </a:endParaRPr>
          </a:p>
          <a:p>
            <a:pPr marL="2743200" lvl="0" indent="-307975" algn="l" rtl="0">
              <a:lnSpc>
                <a:spcPct val="105000"/>
              </a:lnSpc>
              <a:spcBef>
                <a:spcPts val="0"/>
              </a:spcBef>
              <a:spcAft>
                <a:spcPts val="0"/>
              </a:spcAft>
              <a:buClr>
                <a:srgbClr val="000000"/>
              </a:buClr>
              <a:buSzPts val="1250"/>
              <a:buFont typeface="Comic Sans MS"/>
              <a:buChar char="●"/>
            </a:pPr>
            <a:r>
              <a:rPr lang="en" sz="1250" dirty="0">
                <a:solidFill>
                  <a:srgbClr val="000000"/>
                </a:solidFill>
                <a:highlight>
                  <a:srgbClr val="FFFFFF"/>
                </a:highlight>
                <a:latin typeface="Comic Sans MS"/>
                <a:ea typeface="Comic Sans MS"/>
                <a:cs typeface="Comic Sans MS"/>
                <a:sym typeface="Comic Sans MS"/>
              </a:rPr>
              <a:t>Sound level: ≥85dB</a:t>
            </a:r>
            <a:endParaRPr sz="1250" dirty="0">
              <a:solidFill>
                <a:srgbClr val="000000"/>
              </a:solidFill>
              <a:highlight>
                <a:srgbClr val="FFFFFF"/>
              </a:highlight>
              <a:latin typeface="Comic Sans MS"/>
              <a:ea typeface="Comic Sans MS"/>
              <a:cs typeface="Comic Sans MS"/>
              <a:sym typeface="Comic Sans MS"/>
            </a:endParaRPr>
          </a:p>
          <a:p>
            <a:pPr marL="2286000" lvl="0" indent="0" algn="l" rtl="0">
              <a:lnSpc>
                <a:spcPct val="105000"/>
              </a:lnSpc>
              <a:spcBef>
                <a:spcPts val="0"/>
              </a:spcBef>
              <a:spcAft>
                <a:spcPts val="1200"/>
              </a:spcAft>
              <a:buNone/>
            </a:pPr>
            <a:endParaRPr sz="1250" dirty="0">
              <a:solidFill>
                <a:srgbClr val="000000"/>
              </a:solidFill>
              <a:highlight>
                <a:srgbClr val="FFFFFF"/>
              </a:highlight>
              <a:latin typeface="Comic Sans MS"/>
              <a:ea typeface="Comic Sans MS"/>
              <a:cs typeface="Comic Sans MS"/>
              <a:sym typeface="Comic Sans MS"/>
            </a:endParaRPr>
          </a:p>
        </p:txBody>
      </p:sp>
      <p:pic>
        <p:nvPicPr>
          <p:cNvPr id="76" name="Google Shape;76;p16"/>
          <p:cNvPicPr preferRelativeResize="0"/>
          <p:nvPr/>
        </p:nvPicPr>
        <p:blipFill rotWithShape="1">
          <a:blip r:embed="rId3">
            <a:alphaModFix/>
          </a:blip>
          <a:srcRect l="8353" t="16705" r="8361" b="15931"/>
          <a:stretch/>
        </p:blipFill>
        <p:spPr>
          <a:xfrm>
            <a:off x="472825" y="1066750"/>
            <a:ext cx="2081600" cy="1665251"/>
          </a:xfrm>
          <a:prstGeom prst="rect">
            <a:avLst/>
          </a:prstGeom>
          <a:noFill/>
          <a:ln>
            <a:noFill/>
          </a:ln>
        </p:spPr>
      </p:pic>
      <p:pic>
        <p:nvPicPr>
          <p:cNvPr id="77" name="Google Shape;77;p16"/>
          <p:cNvPicPr preferRelativeResize="0"/>
          <p:nvPr/>
        </p:nvPicPr>
        <p:blipFill rotWithShape="1">
          <a:blip r:embed="rId4">
            <a:alphaModFix/>
          </a:blip>
          <a:srcRect l="24816" t="9089" r="17376" b="15290"/>
          <a:stretch/>
        </p:blipFill>
        <p:spPr>
          <a:xfrm>
            <a:off x="721275" y="3388137"/>
            <a:ext cx="1584700" cy="171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body" idx="1"/>
          </p:nvPr>
        </p:nvSpPr>
        <p:spPr>
          <a:xfrm>
            <a:off x="311700" y="94000"/>
            <a:ext cx="8520600" cy="491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dirty="0">
                <a:solidFill>
                  <a:schemeClr val="dk1"/>
                </a:solidFill>
                <a:latin typeface="Comic Sans MS"/>
                <a:ea typeface="Comic Sans MS"/>
                <a:cs typeface="Comic Sans MS"/>
                <a:sym typeface="Comic Sans MS"/>
              </a:rPr>
              <a:t>Electrical Components</a:t>
            </a:r>
            <a:r>
              <a:rPr lang="en" sz="2000" b="1" dirty="0">
                <a:solidFill>
                  <a:schemeClr val="dk1"/>
                </a:solidFill>
                <a:latin typeface="Comic Sans MS"/>
                <a:ea typeface="Comic Sans MS"/>
                <a:cs typeface="Comic Sans MS"/>
                <a:sym typeface="Comic Sans MS"/>
              </a:rPr>
              <a:t> : </a:t>
            </a:r>
            <a:endParaRPr sz="2000" b="1" dirty="0">
              <a:solidFill>
                <a:schemeClr val="dk1"/>
              </a:solidFill>
              <a:latin typeface="Comic Sans MS"/>
              <a:ea typeface="Comic Sans MS"/>
              <a:cs typeface="Comic Sans MS"/>
              <a:sym typeface="Comic Sans MS"/>
            </a:endParaRPr>
          </a:p>
          <a:p>
            <a:pPr marL="457200" lvl="0" indent="0" algn="l" rtl="0">
              <a:spcBef>
                <a:spcPts val="1200"/>
              </a:spcBef>
              <a:spcAft>
                <a:spcPts val="0"/>
              </a:spcAft>
              <a:buNone/>
            </a:pPr>
            <a:r>
              <a:rPr lang="en" b="1" dirty="0">
                <a:solidFill>
                  <a:schemeClr val="dk1"/>
                </a:solidFill>
              </a:rPr>
              <a:t>     </a:t>
            </a:r>
            <a:r>
              <a:rPr lang="en" b="1" dirty="0">
                <a:solidFill>
                  <a:schemeClr val="dk1"/>
                </a:solidFill>
                <a:latin typeface="Comic Sans MS"/>
                <a:ea typeface="Comic Sans MS"/>
                <a:cs typeface="Comic Sans MS"/>
                <a:sym typeface="Comic Sans MS"/>
              </a:rPr>
              <a:t>Breadboard</a:t>
            </a:r>
            <a:r>
              <a:rPr lang="en" sz="1700" b="1" dirty="0">
                <a:solidFill>
                  <a:schemeClr val="dk1"/>
                </a:solidFill>
              </a:rPr>
              <a:t> </a:t>
            </a:r>
            <a:r>
              <a:rPr lang="en" sz="1600" b="1" dirty="0">
                <a:solidFill>
                  <a:schemeClr val="dk1"/>
                </a:solidFill>
              </a:rPr>
              <a:t> </a:t>
            </a:r>
            <a:r>
              <a:rPr lang="en" b="1" dirty="0">
                <a:solidFill>
                  <a:schemeClr val="dk1"/>
                </a:solidFill>
              </a:rPr>
              <a:t>             </a:t>
            </a:r>
            <a:r>
              <a:rPr lang="en" b="1" dirty="0">
                <a:solidFill>
                  <a:schemeClr val="dk1"/>
                </a:solidFill>
                <a:latin typeface="Comic Sans MS"/>
                <a:ea typeface="Comic Sans MS"/>
                <a:cs typeface="Comic Sans MS"/>
                <a:sym typeface="Comic Sans MS"/>
              </a:rPr>
              <a:t>Male-Male Jumper Wires</a:t>
            </a:r>
            <a:r>
              <a:rPr lang="en" b="1" dirty="0">
                <a:solidFill>
                  <a:schemeClr val="dk1"/>
                </a:solidFill>
              </a:rPr>
              <a:t>       </a:t>
            </a:r>
            <a:r>
              <a:rPr lang="en" b="1" dirty="0">
                <a:solidFill>
                  <a:schemeClr val="dk1"/>
                </a:solidFill>
                <a:latin typeface="Comic Sans MS"/>
                <a:ea typeface="Comic Sans MS"/>
                <a:cs typeface="Comic Sans MS"/>
                <a:sym typeface="Comic Sans MS"/>
              </a:rPr>
              <a:t>A to B USB Cable</a:t>
            </a:r>
            <a:endParaRPr b="1" dirty="0">
              <a:solidFill>
                <a:schemeClr val="dk1"/>
              </a:solidFill>
              <a:latin typeface="Comic Sans MS"/>
              <a:ea typeface="Comic Sans MS"/>
              <a:cs typeface="Comic Sans MS"/>
              <a:sym typeface="Comic Sans MS"/>
            </a:endParaRPr>
          </a:p>
          <a:p>
            <a:pPr marL="457200" lvl="0" indent="0" algn="l" rtl="0">
              <a:spcBef>
                <a:spcPts val="1200"/>
              </a:spcBef>
              <a:spcAft>
                <a:spcPts val="0"/>
              </a:spcAft>
              <a:buNone/>
            </a:pPr>
            <a:endParaRPr b="1" dirty="0">
              <a:solidFill>
                <a:schemeClr val="dk1"/>
              </a:solidFill>
            </a:endParaRPr>
          </a:p>
          <a:p>
            <a:pPr marL="457200" lvl="0" indent="0" algn="l" rtl="0">
              <a:spcBef>
                <a:spcPts val="1200"/>
              </a:spcBef>
              <a:spcAft>
                <a:spcPts val="0"/>
              </a:spcAft>
              <a:buNone/>
            </a:pPr>
            <a:endParaRPr b="1" dirty="0">
              <a:solidFill>
                <a:schemeClr val="dk1"/>
              </a:solidFill>
            </a:endParaRPr>
          </a:p>
          <a:p>
            <a:pPr marL="457200" lvl="0" indent="0" algn="l" rtl="0">
              <a:spcBef>
                <a:spcPts val="1200"/>
              </a:spcBef>
              <a:spcAft>
                <a:spcPts val="0"/>
              </a:spcAft>
              <a:buNone/>
            </a:pPr>
            <a:endParaRPr b="1" dirty="0">
              <a:solidFill>
                <a:schemeClr val="dk1"/>
              </a:solidFill>
            </a:endParaRPr>
          </a:p>
          <a:p>
            <a:pPr marL="457200" lvl="0" indent="0" algn="l" rtl="0">
              <a:spcBef>
                <a:spcPts val="1200"/>
              </a:spcBef>
              <a:spcAft>
                <a:spcPts val="0"/>
              </a:spcAft>
              <a:buNone/>
            </a:pPr>
            <a:endParaRPr b="1" dirty="0">
              <a:solidFill>
                <a:schemeClr val="dk1"/>
              </a:solidFill>
            </a:endParaRPr>
          </a:p>
          <a:p>
            <a:pPr marL="457200" lvl="0" indent="0" algn="l" rtl="0">
              <a:spcBef>
                <a:spcPts val="1200"/>
              </a:spcBef>
              <a:spcAft>
                <a:spcPts val="0"/>
              </a:spcAft>
              <a:buNone/>
            </a:pPr>
            <a:r>
              <a:rPr lang="en" sz="1600" b="1" dirty="0">
                <a:solidFill>
                  <a:schemeClr val="dk1"/>
                </a:solidFill>
              </a:rPr>
              <a:t>      </a:t>
            </a:r>
            <a:r>
              <a:rPr lang="en" b="1" dirty="0">
                <a:solidFill>
                  <a:schemeClr val="dk1"/>
                </a:solidFill>
              </a:rPr>
              <a:t> 	         </a:t>
            </a:r>
            <a:r>
              <a:rPr lang="en" b="1" dirty="0">
                <a:solidFill>
                  <a:schemeClr val="dk1"/>
                </a:solidFill>
                <a:latin typeface="Comic Sans MS"/>
                <a:ea typeface="Comic Sans MS"/>
                <a:cs typeface="Comic Sans MS"/>
                <a:sym typeface="Comic Sans MS"/>
              </a:rPr>
              <a:t>Resistors </a:t>
            </a:r>
            <a:r>
              <a:rPr lang="en" b="1" dirty="0">
                <a:solidFill>
                  <a:schemeClr val="dk1"/>
                </a:solidFill>
              </a:rPr>
              <a:t>		            </a:t>
            </a:r>
            <a:r>
              <a:rPr lang="en" b="1" dirty="0">
                <a:solidFill>
                  <a:schemeClr val="dk1"/>
                </a:solidFill>
                <a:latin typeface="Comic Sans MS"/>
                <a:ea typeface="Comic Sans MS"/>
                <a:cs typeface="Comic Sans MS"/>
                <a:sym typeface="Comic Sans MS"/>
              </a:rPr>
              <a:t>Push Buttons (4)</a:t>
            </a:r>
            <a:r>
              <a:rPr lang="en" b="1" dirty="0">
                <a:solidFill>
                  <a:schemeClr val="dk1"/>
                </a:solidFill>
              </a:rPr>
              <a:t>           </a:t>
            </a:r>
            <a:r>
              <a:rPr lang="en" b="1" dirty="0">
                <a:solidFill>
                  <a:schemeClr val="dk1"/>
                </a:solidFill>
                <a:latin typeface="Comic Sans MS"/>
                <a:ea typeface="Comic Sans MS"/>
                <a:cs typeface="Comic Sans MS"/>
                <a:sym typeface="Comic Sans MS"/>
              </a:rPr>
              <a:t>LED</a:t>
            </a:r>
            <a:endParaRPr b="1" dirty="0">
              <a:solidFill>
                <a:schemeClr val="dk1"/>
              </a:solidFill>
              <a:latin typeface="Comic Sans MS"/>
              <a:ea typeface="Comic Sans MS"/>
              <a:cs typeface="Comic Sans MS"/>
              <a:sym typeface="Comic Sans MS"/>
            </a:endParaRPr>
          </a:p>
          <a:p>
            <a:pPr marL="457200" lvl="0" indent="0" algn="l" rtl="0">
              <a:spcBef>
                <a:spcPts val="1200"/>
              </a:spcBef>
              <a:spcAft>
                <a:spcPts val="0"/>
              </a:spcAft>
              <a:buNone/>
            </a:pPr>
            <a:endParaRPr b="1" dirty="0">
              <a:solidFill>
                <a:schemeClr val="dk1"/>
              </a:solidFill>
            </a:endParaRPr>
          </a:p>
          <a:p>
            <a:pPr marL="457200" lvl="0" indent="0" algn="l" rtl="0">
              <a:spcBef>
                <a:spcPts val="1200"/>
              </a:spcBef>
              <a:spcAft>
                <a:spcPts val="0"/>
              </a:spcAft>
              <a:buNone/>
            </a:pPr>
            <a:r>
              <a:rPr lang="en" b="1" dirty="0">
                <a:solidFill>
                  <a:schemeClr val="dk1"/>
                </a:solidFill>
              </a:rPr>
              <a:t>	</a:t>
            </a:r>
            <a:endParaRPr b="1" dirty="0">
              <a:solidFill>
                <a:schemeClr val="dk1"/>
              </a:solidFill>
            </a:endParaRPr>
          </a:p>
          <a:p>
            <a:pPr marL="0" lvl="0" indent="0" algn="l" rtl="0">
              <a:spcBef>
                <a:spcPts val="1200"/>
              </a:spcBef>
              <a:spcAft>
                <a:spcPts val="1200"/>
              </a:spcAft>
              <a:buNone/>
            </a:pPr>
            <a:r>
              <a:rPr lang="en" sz="1500" b="1" dirty="0">
                <a:solidFill>
                  <a:schemeClr val="dk1"/>
                </a:solidFill>
              </a:rPr>
              <a:t>  </a:t>
            </a:r>
            <a:r>
              <a:rPr lang="en" sz="1500" b="1" dirty="0">
                <a:solidFill>
                  <a:schemeClr val="dk1"/>
                </a:solidFill>
                <a:latin typeface="Comic Sans MS"/>
                <a:ea typeface="Comic Sans MS"/>
                <a:cs typeface="Comic Sans MS"/>
                <a:sym typeface="Comic Sans MS"/>
              </a:rPr>
              <a:t>1 K ohm resistor (2)      220 ohm resistor</a:t>
            </a:r>
            <a:r>
              <a:rPr lang="en" sz="1500" b="1" dirty="0">
                <a:solidFill>
                  <a:schemeClr val="dk1"/>
                </a:solidFill>
              </a:rPr>
              <a:t> </a:t>
            </a:r>
            <a:endParaRPr sz="1500" b="1" dirty="0">
              <a:solidFill>
                <a:schemeClr val="dk1"/>
              </a:solidFill>
            </a:endParaRPr>
          </a:p>
        </p:txBody>
      </p:sp>
      <p:pic>
        <p:nvPicPr>
          <p:cNvPr id="83" name="Google Shape;83;p17"/>
          <p:cNvPicPr preferRelativeResize="0"/>
          <p:nvPr/>
        </p:nvPicPr>
        <p:blipFill rotWithShape="1">
          <a:blip r:embed="rId3">
            <a:alphaModFix/>
          </a:blip>
          <a:srcRect t="15669" b="15662"/>
          <a:stretch/>
        </p:blipFill>
        <p:spPr>
          <a:xfrm>
            <a:off x="486275" y="1047513"/>
            <a:ext cx="3035050" cy="1681451"/>
          </a:xfrm>
          <a:prstGeom prst="rect">
            <a:avLst/>
          </a:prstGeom>
          <a:noFill/>
          <a:ln>
            <a:noFill/>
          </a:ln>
        </p:spPr>
      </p:pic>
      <p:pic>
        <p:nvPicPr>
          <p:cNvPr id="84" name="Google Shape;84;p17"/>
          <p:cNvPicPr preferRelativeResize="0"/>
          <p:nvPr/>
        </p:nvPicPr>
        <p:blipFill rotWithShape="1">
          <a:blip r:embed="rId4">
            <a:alphaModFix/>
          </a:blip>
          <a:srcRect t="4209" b="5660"/>
          <a:stretch/>
        </p:blipFill>
        <p:spPr>
          <a:xfrm>
            <a:off x="3894550" y="968325"/>
            <a:ext cx="2430750" cy="1760650"/>
          </a:xfrm>
          <a:prstGeom prst="rect">
            <a:avLst/>
          </a:prstGeom>
          <a:noFill/>
          <a:ln>
            <a:noFill/>
          </a:ln>
        </p:spPr>
      </p:pic>
      <p:pic>
        <p:nvPicPr>
          <p:cNvPr id="85" name="Google Shape;85;p17"/>
          <p:cNvPicPr preferRelativeResize="0"/>
          <p:nvPr/>
        </p:nvPicPr>
        <p:blipFill rotWithShape="1">
          <a:blip r:embed="rId5">
            <a:alphaModFix/>
          </a:blip>
          <a:srcRect l="14373" t="11152" r="15134" b="12195"/>
          <a:stretch/>
        </p:blipFill>
        <p:spPr>
          <a:xfrm>
            <a:off x="7104175" y="3323825"/>
            <a:ext cx="1490700" cy="1611550"/>
          </a:xfrm>
          <a:prstGeom prst="rect">
            <a:avLst/>
          </a:prstGeom>
          <a:noFill/>
          <a:ln>
            <a:noFill/>
          </a:ln>
        </p:spPr>
      </p:pic>
      <p:pic>
        <p:nvPicPr>
          <p:cNvPr id="86" name="Google Shape;86;p17"/>
          <p:cNvPicPr preferRelativeResize="0"/>
          <p:nvPr/>
        </p:nvPicPr>
        <p:blipFill>
          <a:blip r:embed="rId6">
            <a:alphaModFix/>
          </a:blip>
          <a:stretch>
            <a:fillRect/>
          </a:stretch>
        </p:blipFill>
        <p:spPr>
          <a:xfrm>
            <a:off x="4846578" y="3323825"/>
            <a:ext cx="1839825" cy="1611550"/>
          </a:xfrm>
          <a:prstGeom prst="rect">
            <a:avLst/>
          </a:prstGeom>
          <a:noFill/>
          <a:ln>
            <a:noFill/>
          </a:ln>
        </p:spPr>
      </p:pic>
      <p:pic>
        <p:nvPicPr>
          <p:cNvPr id="87" name="Google Shape;87;p17"/>
          <p:cNvPicPr preferRelativeResize="0"/>
          <p:nvPr/>
        </p:nvPicPr>
        <p:blipFill rotWithShape="1">
          <a:blip r:embed="rId7">
            <a:alphaModFix/>
          </a:blip>
          <a:srcRect t="39424" b="35770"/>
          <a:stretch/>
        </p:blipFill>
        <p:spPr>
          <a:xfrm>
            <a:off x="349175" y="3572625"/>
            <a:ext cx="2108424" cy="659449"/>
          </a:xfrm>
          <a:prstGeom prst="rect">
            <a:avLst/>
          </a:prstGeom>
          <a:noFill/>
          <a:ln>
            <a:noFill/>
          </a:ln>
        </p:spPr>
      </p:pic>
      <p:pic>
        <p:nvPicPr>
          <p:cNvPr id="88" name="Google Shape;88;p17"/>
          <p:cNvPicPr preferRelativeResize="0"/>
          <p:nvPr/>
        </p:nvPicPr>
        <p:blipFill rotWithShape="1">
          <a:blip r:embed="rId8">
            <a:alphaModFix/>
          </a:blip>
          <a:srcRect t="42505" b="35930"/>
          <a:stretch/>
        </p:blipFill>
        <p:spPr>
          <a:xfrm>
            <a:off x="2551600" y="3612398"/>
            <a:ext cx="2108425" cy="619675"/>
          </a:xfrm>
          <a:prstGeom prst="rect">
            <a:avLst/>
          </a:prstGeom>
          <a:noFill/>
          <a:ln>
            <a:noFill/>
          </a:ln>
        </p:spPr>
      </p:pic>
      <p:pic>
        <p:nvPicPr>
          <p:cNvPr id="89" name="Google Shape;89;p17"/>
          <p:cNvPicPr preferRelativeResize="0"/>
          <p:nvPr/>
        </p:nvPicPr>
        <p:blipFill rotWithShape="1">
          <a:blip r:embed="rId9">
            <a:alphaModFix/>
          </a:blip>
          <a:srcRect l="7052" t="2762" r="6524" b="4524"/>
          <a:stretch/>
        </p:blipFill>
        <p:spPr>
          <a:xfrm>
            <a:off x="6593875" y="964975"/>
            <a:ext cx="2269601" cy="1681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p:nvPr/>
        </p:nvSpPr>
        <p:spPr>
          <a:xfrm>
            <a:off x="311700" y="225928"/>
            <a:ext cx="8520600" cy="4206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2000" b="1" u="sng">
                <a:latin typeface="Comic Sans MS"/>
                <a:ea typeface="Comic Sans MS"/>
                <a:cs typeface="Comic Sans MS"/>
                <a:sym typeface="Comic Sans MS"/>
              </a:rPr>
              <a:t>Circuit and Components</a:t>
            </a:r>
            <a:r>
              <a:rPr lang="en" sz="2000" b="1">
                <a:latin typeface="Comic Sans MS"/>
                <a:ea typeface="Comic Sans MS"/>
                <a:cs typeface="Comic Sans MS"/>
                <a:sym typeface="Comic Sans MS"/>
              </a:rPr>
              <a:t> :</a:t>
            </a:r>
            <a:endParaRPr sz="2000" b="1">
              <a:latin typeface="Comic Sans MS"/>
              <a:ea typeface="Comic Sans MS"/>
              <a:cs typeface="Comic Sans MS"/>
              <a:sym typeface="Comic Sans MS"/>
            </a:endParaRPr>
          </a:p>
        </p:txBody>
      </p:sp>
      <p:pic>
        <p:nvPicPr>
          <p:cNvPr id="95" name="Google Shape;95;p18"/>
          <p:cNvPicPr preferRelativeResize="0"/>
          <p:nvPr/>
        </p:nvPicPr>
        <p:blipFill rotWithShape="1">
          <a:blip r:embed="rId3">
            <a:alphaModFix/>
          </a:blip>
          <a:srcRect b="5811"/>
          <a:stretch/>
        </p:blipFill>
        <p:spPr>
          <a:xfrm rot="-5400000">
            <a:off x="2457627" y="-121229"/>
            <a:ext cx="4132178" cy="5797180"/>
          </a:xfrm>
          <a:prstGeom prst="rect">
            <a:avLst/>
          </a:prstGeom>
          <a:noFill/>
          <a:ln>
            <a:noFill/>
          </a:ln>
        </p:spPr>
      </p:pic>
      <p:sp>
        <p:nvSpPr>
          <p:cNvPr id="96" name="Google Shape;96;p18"/>
          <p:cNvSpPr txBox="1"/>
          <p:nvPr/>
        </p:nvSpPr>
        <p:spPr>
          <a:xfrm>
            <a:off x="4522000" y="996525"/>
            <a:ext cx="140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highlight>
                  <a:srgbClr val="FFFFFF"/>
                </a:highlight>
                <a:latin typeface="Comic Sans MS"/>
                <a:ea typeface="Comic Sans MS"/>
                <a:cs typeface="Comic Sans MS"/>
                <a:sym typeface="Comic Sans MS"/>
              </a:rPr>
              <a:t>ARDUINO UNO</a:t>
            </a:r>
            <a:endParaRPr sz="1200">
              <a:highlight>
                <a:srgbClr val="FFFFFF"/>
              </a:highlight>
              <a:latin typeface="Comic Sans MS"/>
              <a:ea typeface="Comic Sans MS"/>
              <a:cs typeface="Comic Sans MS"/>
              <a:sym typeface="Comic Sans MS"/>
            </a:endParaRPr>
          </a:p>
        </p:txBody>
      </p:sp>
      <p:sp>
        <p:nvSpPr>
          <p:cNvPr id="97" name="Google Shape;97;p18"/>
          <p:cNvSpPr txBox="1"/>
          <p:nvPr/>
        </p:nvSpPr>
        <p:spPr>
          <a:xfrm>
            <a:off x="2989650" y="4254125"/>
            <a:ext cx="1339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16 x 2 LCD</a:t>
            </a:r>
            <a:endParaRPr sz="1300">
              <a:highlight>
                <a:srgbClr val="FFFFFF"/>
              </a:highlight>
              <a:latin typeface="Comic Sans MS"/>
              <a:ea typeface="Comic Sans MS"/>
              <a:cs typeface="Comic Sans MS"/>
              <a:sym typeface="Comic Sans MS"/>
            </a:endParaRPr>
          </a:p>
        </p:txBody>
      </p:sp>
      <p:sp>
        <p:nvSpPr>
          <p:cNvPr id="98" name="Google Shape;98;p18"/>
          <p:cNvSpPr txBox="1"/>
          <p:nvPr/>
        </p:nvSpPr>
        <p:spPr>
          <a:xfrm>
            <a:off x="4682750" y="3774975"/>
            <a:ext cx="133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FFFFFF"/>
                </a:highlight>
                <a:latin typeface="Comic Sans MS"/>
                <a:ea typeface="Comic Sans MS"/>
                <a:cs typeface="Comic Sans MS"/>
                <a:sym typeface="Comic Sans MS"/>
              </a:rPr>
              <a:t>Buzzer</a:t>
            </a:r>
            <a:endParaRPr>
              <a:highlight>
                <a:srgbClr val="FFFFFF"/>
              </a:highlight>
              <a:latin typeface="Comic Sans MS"/>
              <a:ea typeface="Comic Sans MS"/>
              <a:cs typeface="Comic Sans MS"/>
              <a:sym typeface="Comic Sans MS"/>
            </a:endParaRPr>
          </a:p>
        </p:txBody>
      </p:sp>
      <p:sp>
        <p:nvSpPr>
          <p:cNvPr id="99" name="Google Shape;99;p18"/>
          <p:cNvSpPr txBox="1"/>
          <p:nvPr/>
        </p:nvSpPr>
        <p:spPr>
          <a:xfrm>
            <a:off x="3895175" y="3332513"/>
            <a:ext cx="1242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DHT11</a:t>
            </a:r>
            <a:endParaRPr sz="1300">
              <a:highlight>
                <a:srgbClr val="FFFFFF"/>
              </a:highlight>
              <a:latin typeface="Comic Sans MS"/>
              <a:ea typeface="Comic Sans MS"/>
              <a:cs typeface="Comic Sans MS"/>
              <a:sym typeface="Comic Sans MS"/>
            </a:endParaRPr>
          </a:p>
        </p:txBody>
      </p:sp>
      <p:sp>
        <p:nvSpPr>
          <p:cNvPr id="100" name="Google Shape;100;p18"/>
          <p:cNvSpPr txBox="1"/>
          <p:nvPr/>
        </p:nvSpPr>
        <p:spPr>
          <a:xfrm>
            <a:off x="4822000" y="3203125"/>
            <a:ext cx="80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LED</a:t>
            </a:r>
            <a:endParaRPr sz="1300">
              <a:highlight>
                <a:srgbClr val="FFFFFF"/>
              </a:highlight>
              <a:latin typeface="Comic Sans MS"/>
              <a:ea typeface="Comic Sans MS"/>
              <a:cs typeface="Comic Sans MS"/>
              <a:sym typeface="Comic Sans MS"/>
            </a:endParaRPr>
          </a:p>
        </p:txBody>
      </p:sp>
      <p:sp>
        <p:nvSpPr>
          <p:cNvPr id="101" name="Google Shape;101;p18"/>
          <p:cNvSpPr txBox="1"/>
          <p:nvPr/>
        </p:nvSpPr>
        <p:spPr>
          <a:xfrm>
            <a:off x="5422100" y="2818225"/>
            <a:ext cx="1693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4 Push Buttons</a:t>
            </a:r>
            <a:endParaRPr sz="1300">
              <a:highlight>
                <a:srgbClr val="FFFFFF"/>
              </a:highlight>
              <a:latin typeface="Comic Sans MS"/>
              <a:ea typeface="Comic Sans MS"/>
              <a:cs typeface="Comic Sans MS"/>
              <a:sym typeface="Comic Sans MS"/>
            </a:endParaRPr>
          </a:p>
        </p:txBody>
      </p:sp>
      <p:sp>
        <p:nvSpPr>
          <p:cNvPr id="102" name="Google Shape;102;p18"/>
          <p:cNvSpPr txBox="1"/>
          <p:nvPr/>
        </p:nvSpPr>
        <p:spPr>
          <a:xfrm>
            <a:off x="2914650" y="2826025"/>
            <a:ext cx="10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highlight>
                  <a:srgbClr val="FFFFFF"/>
                </a:highlight>
                <a:latin typeface="Comic Sans MS"/>
                <a:ea typeface="Comic Sans MS"/>
                <a:cs typeface="Comic Sans MS"/>
                <a:sym typeface="Comic Sans MS"/>
              </a:rPr>
              <a:t>Resistors</a:t>
            </a:r>
            <a:endParaRPr sz="1200">
              <a:highlight>
                <a:srgbClr val="FFFFFF"/>
              </a:highlight>
              <a:latin typeface="Comic Sans MS"/>
              <a:ea typeface="Comic Sans MS"/>
              <a:cs typeface="Comic Sans MS"/>
              <a:sym typeface="Comic Sans MS"/>
            </a:endParaRPr>
          </a:p>
        </p:txBody>
      </p:sp>
      <p:sp>
        <p:nvSpPr>
          <p:cNvPr id="103" name="Google Shape;103;p18"/>
          <p:cNvSpPr txBox="1"/>
          <p:nvPr/>
        </p:nvSpPr>
        <p:spPr>
          <a:xfrm>
            <a:off x="1907400" y="1757375"/>
            <a:ext cx="1757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Jumper Wires</a:t>
            </a:r>
            <a:endParaRPr sz="1300">
              <a:highlight>
                <a:srgbClr val="FFFFFF"/>
              </a:highlight>
              <a:latin typeface="Comic Sans MS"/>
              <a:ea typeface="Comic Sans MS"/>
              <a:cs typeface="Comic Sans MS"/>
              <a:sym typeface="Comic Sans MS"/>
            </a:endParaRPr>
          </a:p>
        </p:txBody>
      </p:sp>
      <p:sp>
        <p:nvSpPr>
          <p:cNvPr id="104" name="Google Shape;104;p18"/>
          <p:cNvSpPr txBox="1"/>
          <p:nvPr/>
        </p:nvSpPr>
        <p:spPr>
          <a:xfrm>
            <a:off x="5711600" y="3954950"/>
            <a:ext cx="140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FF"/>
                </a:highlight>
                <a:latin typeface="Comic Sans MS"/>
                <a:ea typeface="Comic Sans MS"/>
                <a:cs typeface="Comic Sans MS"/>
                <a:sym typeface="Comic Sans MS"/>
              </a:rPr>
              <a:t>Breadboard</a:t>
            </a:r>
            <a:endParaRPr sz="1300">
              <a:highlight>
                <a:srgbClr val="FFFFFF"/>
              </a:highlight>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217700" y="172125"/>
            <a:ext cx="8520600" cy="4689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850" b="1" u="sng">
                <a:solidFill>
                  <a:srgbClr val="000000"/>
                </a:solidFill>
                <a:latin typeface="Comic Sans MS"/>
                <a:ea typeface="Comic Sans MS"/>
                <a:cs typeface="Comic Sans MS"/>
                <a:sym typeface="Comic Sans MS"/>
              </a:rPr>
              <a:t>16 x 2 Liquid - Crystal Display (LCD)</a:t>
            </a:r>
            <a:r>
              <a:rPr lang="en" sz="1850" b="1">
                <a:solidFill>
                  <a:srgbClr val="000000"/>
                </a:solidFill>
                <a:latin typeface="Comic Sans MS"/>
                <a:ea typeface="Comic Sans MS"/>
                <a:cs typeface="Comic Sans MS"/>
                <a:sym typeface="Comic Sans MS"/>
              </a:rPr>
              <a:t> :</a:t>
            </a:r>
            <a:endParaRPr sz="1450">
              <a:solidFill>
                <a:srgbClr val="000000"/>
              </a:solidFill>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r>
              <a:rPr lang="en" sz="1350">
                <a:solidFill>
                  <a:srgbClr val="000000"/>
                </a:solidFill>
                <a:highlight>
                  <a:srgbClr val="FFFFFF"/>
                </a:highlight>
                <a:latin typeface="Comic Sans MS"/>
                <a:ea typeface="Comic Sans MS"/>
                <a:cs typeface="Comic Sans MS"/>
                <a:sym typeface="Comic Sans MS"/>
              </a:rPr>
              <a:t>           The  liquid crystal display uses the property of light monitoring of liquid crystal and they do not emit the light directly. The Liquid crystal display is a flat panel display or the electronic visual display. With low information, content the LCD’ s are obtained in the fixed image or the arbitrary image which are displayed or hidden like present words, digits, or 7 segment display. The arbitrary images are made up of large no of small pixels and the element has larger elements. </a:t>
            </a:r>
            <a:endParaRPr sz="1350">
              <a:solidFill>
                <a:srgbClr val="000000"/>
              </a:solidFill>
              <a:highlight>
                <a:srgbClr val="FFFFFF"/>
              </a:highlight>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457200" algn="l" rtl="0">
              <a:lnSpc>
                <a:spcPct val="95000"/>
              </a:lnSpc>
              <a:spcBef>
                <a:spcPts val="1200"/>
              </a:spcBef>
              <a:spcAft>
                <a:spcPts val="0"/>
              </a:spcAft>
              <a:buSzPts val="852"/>
              <a:buNone/>
            </a:pPr>
            <a:endParaRPr sz="1350">
              <a:solidFill>
                <a:srgbClr val="000000"/>
              </a:solidFill>
              <a:highlight>
                <a:srgbClr val="FFFFFF"/>
              </a:highlight>
              <a:latin typeface="Comic Sans MS"/>
              <a:ea typeface="Comic Sans MS"/>
              <a:cs typeface="Comic Sans MS"/>
              <a:sym typeface="Comic Sans MS"/>
            </a:endParaRPr>
          </a:p>
          <a:p>
            <a:pPr marL="0" lvl="0" indent="0" algn="just" rtl="0">
              <a:lnSpc>
                <a:spcPct val="120000"/>
              </a:lnSpc>
              <a:spcBef>
                <a:spcPts val="1200"/>
              </a:spcBef>
              <a:spcAft>
                <a:spcPts val="0"/>
              </a:spcAft>
              <a:buClr>
                <a:schemeClr val="dk1"/>
              </a:buClr>
              <a:buSzPts val="1100"/>
              <a:buFont typeface="Arial"/>
              <a:buNone/>
            </a:pPr>
            <a:r>
              <a:rPr lang="en" sz="1350" b="1">
                <a:solidFill>
                  <a:srgbClr val="000000"/>
                </a:solidFill>
                <a:highlight>
                  <a:srgbClr val="FFFFFF"/>
                </a:highlight>
                <a:latin typeface="Comic Sans MS"/>
                <a:ea typeface="Comic Sans MS"/>
                <a:cs typeface="Comic Sans MS"/>
                <a:sym typeface="Comic Sans MS"/>
              </a:rPr>
              <a:t>Registers of LCD</a:t>
            </a:r>
            <a:r>
              <a:rPr lang="en" sz="1550" b="1">
                <a:solidFill>
                  <a:srgbClr val="000000"/>
                </a:solidFill>
                <a:highlight>
                  <a:srgbClr val="FFFFFF"/>
                </a:highlight>
                <a:latin typeface="Comic Sans MS"/>
                <a:ea typeface="Comic Sans MS"/>
                <a:cs typeface="Comic Sans MS"/>
                <a:sym typeface="Comic Sans MS"/>
              </a:rPr>
              <a:t> : </a:t>
            </a:r>
            <a:r>
              <a:rPr lang="en" sz="1350">
                <a:solidFill>
                  <a:srgbClr val="000000"/>
                </a:solidFill>
                <a:highlight>
                  <a:srgbClr val="FFFFFF"/>
                </a:highlight>
                <a:latin typeface="Comic Sans MS"/>
                <a:ea typeface="Comic Sans MS"/>
                <a:cs typeface="Comic Sans MS"/>
                <a:sym typeface="Comic Sans MS"/>
              </a:rPr>
              <a:t>A 16×2 LCD has two registers like data register and command register. The RS (register select) is mainly used to change from one register to another. When the register set is ‘0’, then it is known as command register. Similarly, when the register set is ‘1’, then it is known as data register.</a:t>
            </a:r>
            <a:endParaRPr sz="1350">
              <a:solidFill>
                <a:srgbClr val="000000"/>
              </a:solidFill>
              <a:highlight>
                <a:srgbClr val="FFFFFF"/>
              </a:highlight>
              <a:latin typeface="Comic Sans MS"/>
              <a:ea typeface="Comic Sans MS"/>
              <a:cs typeface="Comic Sans MS"/>
              <a:sym typeface="Comic Sans MS"/>
            </a:endParaRPr>
          </a:p>
          <a:p>
            <a:pPr marL="0" lvl="0" indent="0" algn="l" rtl="0">
              <a:lnSpc>
                <a:spcPct val="95000"/>
              </a:lnSpc>
              <a:spcBef>
                <a:spcPts val="1200"/>
              </a:spcBef>
              <a:spcAft>
                <a:spcPts val="0"/>
              </a:spcAft>
              <a:buSzPts val="852"/>
              <a:buNone/>
            </a:pPr>
            <a:endParaRPr sz="1323">
              <a:solidFill>
                <a:srgbClr val="000000"/>
              </a:solidFill>
              <a:highlight>
                <a:srgbClr val="FFFFFF"/>
              </a:highlight>
              <a:latin typeface="Comic Sans MS"/>
              <a:ea typeface="Comic Sans MS"/>
              <a:cs typeface="Comic Sans MS"/>
              <a:sym typeface="Comic Sans MS"/>
            </a:endParaRPr>
          </a:p>
          <a:p>
            <a:pPr marL="0" lvl="0" indent="0" algn="just" rtl="0">
              <a:lnSpc>
                <a:spcPct val="162500"/>
              </a:lnSpc>
              <a:spcBef>
                <a:spcPts val="1200"/>
              </a:spcBef>
              <a:spcAft>
                <a:spcPts val="0"/>
              </a:spcAft>
              <a:buSzPts val="852"/>
              <a:buNone/>
            </a:pPr>
            <a:endParaRPr sz="946">
              <a:solidFill>
                <a:srgbClr val="000000"/>
              </a:solidFill>
              <a:highlight>
                <a:srgbClr val="FFFFFF"/>
              </a:highlight>
              <a:latin typeface="Comic Sans MS"/>
              <a:ea typeface="Comic Sans MS"/>
              <a:cs typeface="Comic Sans MS"/>
              <a:sym typeface="Comic Sans MS"/>
            </a:endParaRPr>
          </a:p>
          <a:p>
            <a:pPr marL="0" lvl="0" indent="0" algn="l" rtl="0">
              <a:lnSpc>
                <a:spcPct val="95000"/>
              </a:lnSpc>
              <a:spcBef>
                <a:spcPts val="1800"/>
              </a:spcBef>
              <a:spcAft>
                <a:spcPts val="1200"/>
              </a:spcAft>
              <a:buSzPts val="852"/>
              <a:buNone/>
            </a:pPr>
            <a:endParaRPr sz="1123">
              <a:solidFill>
                <a:srgbClr val="000000"/>
              </a:solidFill>
              <a:highlight>
                <a:srgbClr val="FFFFFF"/>
              </a:highlight>
              <a:latin typeface="Comic Sans MS"/>
              <a:ea typeface="Comic Sans MS"/>
              <a:cs typeface="Comic Sans MS"/>
              <a:sym typeface="Comic Sans MS"/>
            </a:endParaRPr>
          </a:p>
        </p:txBody>
      </p:sp>
      <p:pic>
        <p:nvPicPr>
          <p:cNvPr id="110" name="Google Shape;110;p19"/>
          <p:cNvPicPr preferRelativeResize="0"/>
          <p:nvPr/>
        </p:nvPicPr>
        <p:blipFill>
          <a:blip r:embed="rId3">
            <a:alphaModFix/>
          </a:blip>
          <a:stretch>
            <a:fillRect/>
          </a:stretch>
        </p:blipFill>
        <p:spPr>
          <a:xfrm>
            <a:off x="1177300" y="1799575"/>
            <a:ext cx="6493952" cy="1893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1"/>
          </p:nvPr>
        </p:nvSpPr>
        <p:spPr>
          <a:xfrm>
            <a:off x="311700" y="241725"/>
            <a:ext cx="8520600" cy="4767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650" b="1">
                <a:solidFill>
                  <a:srgbClr val="000000"/>
                </a:solidFill>
                <a:highlight>
                  <a:srgbClr val="FFFFFF"/>
                </a:highlight>
                <a:latin typeface="Comic Sans MS"/>
                <a:ea typeface="Comic Sans MS"/>
                <a:cs typeface="Comic Sans MS"/>
                <a:sym typeface="Comic Sans MS"/>
              </a:rPr>
              <a:t>Command Register : </a:t>
            </a:r>
            <a:r>
              <a:rPr lang="en" sz="1350">
                <a:solidFill>
                  <a:srgbClr val="000000"/>
                </a:solidFill>
                <a:highlight>
                  <a:srgbClr val="FFFFFF"/>
                </a:highlight>
                <a:latin typeface="Comic Sans MS"/>
                <a:ea typeface="Comic Sans MS"/>
                <a:cs typeface="Comic Sans MS"/>
                <a:sym typeface="Comic Sans MS"/>
              </a:rPr>
              <a:t>The main function of the command register is to store the instructions of the command which are given to the display. So that predefined tasks can be performed such as clearing the display, initializing, set the cursor place, and display control. Here commands processing can occur within the register.</a:t>
            </a:r>
            <a:endParaRPr sz="1450">
              <a:solidFill>
                <a:srgbClr val="000000"/>
              </a:solidFill>
              <a:highlight>
                <a:srgbClr val="FFFFFF"/>
              </a:highlight>
              <a:latin typeface="Comic Sans MS"/>
              <a:ea typeface="Comic Sans MS"/>
              <a:cs typeface="Comic Sans MS"/>
              <a:sym typeface="Comic Sans MS"/>
            </a:endParaRPr>
          </a:p>
          <a:p>
            <a:pPr marL="0" lvl="0" indent="0" algn="just" rtl="0">
              <a:lnSpc>
                <a:spcPct val="100000"/>
              </a:lnSpc>
              <a:spcBef>
                <a:spcPts val="1200"/>
              </a:spcBef>
              <a:spcAft>
                <a:spcPts val="0"/>
              </a:spcAft>
              <a:buNone/>
            </a:pPr>
            <a:r>
              <a:rPr lang="en" sz="1650" b="1">
                <a:solidFill>
                  <a:srgbClr val="000000"/>
                </a:solidFill>
                <a:highlight>
                  <a:srgbClr val="FFFFFF"/>
                </a:highlight>
                <a:latin typeface="Comic Sans MS"/>
                <a:ea typeface="Comic Sans MS"/>
                <a:cs typeface="Comic Sans MS"/>
                <a:sym typeface="Comic Sans MS"/>
              </a:rPr>
              <a:t>Data Register :</a:t>
            </a:r>
            <a:r>
              <a:rPr lang="en" sz="1750" b="1">
                <a:solidFill>
                  <a:srgbClr val="000000"/>
                </a:solidFill>
                <a:highlight>
                  <a:srgbClr val="FFFFFF"/>
                </a:highlight>
                <a:latin typeface="Comic Sans MS"/>
                <a:ea typeface="Comic Sans MS"/>
                <a:cs typeface="Comic Sans MS"/>
                <a:sym typeface="Comic Sans MS"/>
              </a:rPr>
              <a:t> </a:t>
            </a:r>
            <a:r>
              <a:rPr lang="en" sz="1350">
                <a:solidFill>
                  <a:srgbClr val="000000"/>
                </a:solidFill>
                <a:highlight>
                  <a:srgbClr val="FFFFFF"/>
                </a:highlight>
                <a:latin typeface="Comic Sans MS"/>
                <a:ea typeface="Comic Sans MS"/>
                <a:cs typeface="Comic Sans MS"/>
                <a:sym typeface="Comic Sans MS"/>
              </a:rPr>
              <a:t>The main function of the data register is to store the information which is to be exhibited on the LCD screen. Here, the ASCII value of the character is the information which is to be exhibited on the screen of LCD.</a:t>
            </a:r>
            <a:endParaRPr sz="1850" b="1">
              <a:solidFill>
                <a:srgbClr val="000000"/>
              </a:solidFill>
              <a:highlight>
                <a:srgbClr val="FFFFFF"/>
              </a:highlight>
              <a:latin typeface="Comic Sans MS"/>
              <a:ea typeface="Comic Sans MS"/>
              <a:cs typeface="Comic Sans MS"/>
              <a:sym typeface="Comic Sans MS"/>
            </a:endParaRPr>
          </a:p>
          <a:p>
            <a:pPr marL="0" lvl="0" indent="0" algn="just" rtl="0">
              <a:lnSpc>
                <a:spcPct val="100000"/>
              </a:lnSpc>
              <a:spcBef>
                <a:spcPts val="1200"/>
              </a:spcBef>
              <a:spcAft>
                <a:spcPts val="0"/>
              </a:spcAft>
              <a:buNone/>
            </a:pPr>
            <a:r>
              <a:rPr lang="en" sz="1650" b="1">
                <a:solidFill>
                  <a:srgbClr val="000000"/>
                </a:solidFill>
                <a:highlight>
                  <a:srgbClr val="FFFFFF"/>
                </a:highlight>
                <a:latin typeface="Comic Sans MS"/>
                <a:ea typeface="Comic Sans MS"/>
                <a:cs typeface="Comic Sans MS"/>
                <a:sym typeface="Comic Sans MS"/>
              </a:rPr>
              <a:t>Features of LCD16x2</a:t>
            </a:r>
            <a:endParaRPr sz="12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120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The operating voltage of this LCD is 4.7V-5.3V</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It includes two rows where each row can produce 16-characters.</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The utilization of current is 1mA with no backlight</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Every character can be built with a 5×8 pixel box</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The alphanumeric LCDs alphabets &amp; numbers</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Is display can work on two modes like 4-bit &amp; 8-bit</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These are obtainable in Blue &amp; Green Backlight</a:t>
            </a:r>
            <a:endParaRPr sz="1350">
              <a:solidFill>
                <a:srgbClr val="000000"/>
              </a:solidFill>
              <a:highlight>
                <a:srgbClr val="FFFFFF"/>
              </a:highlight>
              <a:latin typeface="Comic Sans MS"/>
              <a:ea typeface="Comic Sans MS"/>
              <a:cs typeface="Comic Sans MS"/>
              <a:sym typeface="Comic Sans MS"/>
            </a:endParaRPr>
          </a:p>
          <a:p>
            <a:pPr marL="647700" lvl="0" indent="-314325" algn="l" rtl="0">
              <a:lnSpc>
                <a:spcPct val="142500"/>
              </a:lnSpc>
              <a:spcBef>
                <a:spcPts val="0"/>
              </a:spcBef>
              <a:spcAft>
                <a:spcPts val="0"/>
              </a:spcAft>
              <a:buClr>
                <a:srgbClr val="000000"/>
              </a:buClr>
              <a:buSzPts val="1350"/>
              <a:buFont typeface="Comic Sans MS"/>
              <a:buChar char="●"/>
            </a:pPr>
            <a:r>
              <a:rPr lang="en" sz="1350">
                <a:solidFill>
                  <a:srgbClr val="000000"/>
                </a:solidFill>
                <a:highlight>
                  <a:srgbClr val="FFFFFF"/>
                </a:highlight>
                <a:latin typeface="Comic Sans MS"/>
                <a:ea typeface="Comic Sans MS"/>
                <a:cs typeface="Comic Sans MS"/>
                <a:sym typeface="Comic Sans MS"/>
              </a:rPr>
              <a:t>It displays a few custom generated characters</a:t>
            </a:r>
            <a:endParaRPr sz="1350">
              <a:solidFill>
                <a:srgbClr val="000000"/>
              </a:solidFill>
              <a:highlight>
                <a:srgbClr val="FFFFFF"/>
              </a:highlight>
              <a:latin typeface="Comic Sans MS"/>
              <a:ea typeface="Comic Sans MS"/>
              <a:cs typeface="Comic Sans MS"/>
              <a:sym typeface="Comic Sans MS"/>
            </a:endParaRPr>
          </a:p>
          <a:p>
            <a:pPr marL="0" lvl="0" indent="0" algn="l" rtl="0">
              <a:lnSpc>
                <a:spcPct val="95000"/>
              </a:lnSpc>
              <a:spcBef>
                <a:spcPts val="3600"/>
              </a:spcBef>
              <a:spcAft>
                <a:spcPts val="1200"/>
              </a:spcAft>
              <a:buNone/>
            </a:pPr>
            <a:endParaRPr sz="1900" b="1">
              <a:solidFill>
                <a:srgbClr val="000000"/>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body" idx="1"/>
          </p:nvPr>
        </p:nvSpPr>
        <p:spPr>
          <a:xfrm>
            <a:off x="311700" y="120875"/>
            <a:ext cx="8520600" cy="4942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852"/>
              <a:buFont typeface="Arial"/>
              <a:buNone/>
            </a:pPr>
            <a:r>
              <a:rPr lang="en" sz="1578" b="1">
                <a:solidFill>
                  <a:schemeClr val="dk1"/>
                </a:solidFill>
                <a:highlight>
                  <a:srgbClr val="FFFFFF"/>
                </a:highlight>
                <a:latin typeface="Comic Sans MS"/>
                <a:ea typeface="Comic Sans MS"/>
                <a:cs typeface="Comic Sans MS"/>
                <a:sym typeface="Comic Sans MS"/>
              </a:rPr>
              <a:t>16x2 LCD Pin Configuration </a:t>
            </a:r>
            <a:r>
              <a:rPr lang="en" sz="1478" b="1">
                <a:solidFill>
                  <a:schemeClr val="dk1"/>
                </a:solidFill>
                <a:highlight>
                  <a:srgbClr val="FFFFFF"/>
                </a:highlight>
                <a:latin typeface="Comic Sans MS"/>
                <a:ea typeface="Comic Sans MS"/>
                <a:cs typeface="Comic Sans MS"/>
                <a:sym typeface="Comic Sans MS"/>
              </a:rPr>
              <a:t>:</a:t>
            </a:r>
            <a:r>
              <a:rPr lang="en" sz="1478" b="1">
                <a:solidFill>
                  <a:schemeClr val="dk1"/>
                </a:solidFill>
                <a:highlight>
                  <a:srgbClr val="FFFFFF"/>
                </a:highlight>
              </a:rPr>
              <a:t> </a:t>
            </a:r>
            <a:endParaRPr sz="1478" b="1">
              <a:solidFill>
                <a:schemeClr val="dk1"/>
              </a:solidFill>
              <a:highlight>
                <a:srgbClr val="FFFFFF"/>
              </a:highlight>
            </a:endParaRPr>
          </a:p>
          <a:p>
            <a:pPr marL="0" lvl="0" indent="0" algn="l" rtl="0">
              <a:lnSpc>
                <a:spcPct val="142500"/>
              </a:lnSpc>
              <a:spcBef>
                <a:spcPts val="1200"/>
              </a:spcBef>
              <a:spcAft>
                <a:spcPts val="3600"/>
              </a:spcAft>
              <a:buNone/>
            </a:pPr>
            <a:endParaRPr sz="1395"/>
          </a:p>
        </p:txBody>
      </p:sp>
      <p:pic>
        <p:nvPicPr>
          <p:cNvPr id="121" name="Google Shape;121;p21"/>
          <p:cNvPicPr preferRelativeResize="0"/>
          <p:nvPr/>
        </p:nvPicPr>
        <p:blipFill>
          <a:blip r:embed="rId3">
            <a:alphaModFix/>
          </a:blip>
          <a:stretch>
            <a:fillRect/>
          </a:stretch>
        </p:blipFill>
        <p:spPr>
          <a:xfrm>
            <a:off x="371675" y="591200"/>
            <a:ext cx="4837801" cy="4471875"/>
          </a:xfrm>
          <a:prstGeom prst="rect">
            <a:avLst/>
          </a:prstGeom>
          <a:noFill/>
          <a:ln>
            <a:noFill/>
          </a:ln>
        </p:spPr>
      </p:pic>
      <p:pic>
        <p:nvPicPr>
          <p:cNvPr id="122" name="Google Shape;122;p21"/>
          <p:cNvPicPr preferRelativeResize="0"/>
          <p:nvPr/>
        </p:nvPicPr>
        <p:blipFill>
          <a:blip r:embed="rId4">
            <a:alphaModFix/>
          </a:blip>
          <a:stretch>
            <a:fillRect/>
          </a:stretch>
        </p:blipFill>
        <p:spPr>
          <a:xfrm>
            <a:off x="5524025" y="378275"/>
            <a:ext cx="2895600" cy="46291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2259</Words>
  <Application>Microsoft Office PowerPoint</Application>
  <PresentationFormat>On-screen Show (16:9)</PresentationFormat>
  <Paragraphs>188</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Comic Sans MS</vt:lpstr>
      <vt:lpstr>Simple Light</vt:lpstr>
      <vt:lpstr>  DIGITAL CLOCK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CLOCK</dc:title>
  <dc:creator>Jaswanth</dc:creator>
  <cp:lastModifiedBy>batturijaswanth@gmail.com</cp:lastModifiedBy>
  <cp:revision>7</cp:revision>
  <dcterms:modified xsi:type="dcterms:W3CDTF">2021-05-13T11:03:04Z</dcterms:modified>
</cp:coreProperties>
</file>